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11"/>
  </p:notesMasterIdLst>
  <p:handoutMasterIdLst>
    <p:handoutMasterId r:id="rId12"/>
  </p:handoutMasterIdLst>
  <p:sldIdLst>
    <p:sldId id="264" r:id="rId2"/>
    <p:sldId id="304" r:id="rId3"/>
    <p:sldId id="303" r:id="rId4"/>
    <p:sldId id="305" r:id="rId5"/>
    <p:sldId id="299" r:id="rId6"/>
    <p:sldId id="301" r:id="rId7"/>
    <p:sldId id="302" r:id="rId8"/>
    <p:sldId id="298" r:id="rId9"/>
    <p:sldId id="30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A6A6A6"/>
    <a:srgbClr val="FEFF95"/>
    <a:srgbClr val="5B532C"/>
    <a:srgbClr val="6600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596" autoAdjust="0"/>
    <p:restoredTop sz="94660" autoAdjust="0"/>
  </p:normalViewPr>
  <p:slideViewPr>
    <p:cSldViewPr snapToGrid="0" snapToObjects="1">
      <p:cViewPr>
        <p:scale>
          <a:sx n="196" d="100"/>
          <a:sy n="196" d="100"/>
        </p:scale>
        <p:origin x="-816"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14"/>
    </p:cViewPr>
  </p:sorterViewPr>
  <p:notesViewPr>
    <p:cSldViewPr snapToGrid="0" snapToObjects="1">
      <p:cViewPr varScale="1">
        <p:scale>
          <a:sx n="144" d="100"/>
          <a:sy n="144" d="100"/>
        </p:scale>
        <p:origin x="-460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antoniovieira:Documents:Empresa%20de%20&#243;leos:dad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lgn="ctr" rtl="0">
              <a:defRPr/>
            </a:pPr>
            <a:r>
              <a:rPr lang="en-US"/>
              <a:t>Value =</a:t>
            </a:r>
          </a:p>
          <a:p>
            <a:pPr algn="ctr" rtl="0">
              <a:defRPr/>
            </a:pPr>
            <a:r>
              <a:rPr lang="en-US"/>
              <a:t>170.128 M$  (*)</a:t>
            </a:r>
          </a:p>
        </c:rich>
      </c:tx>
      <c:layout>
        <c:manualLayout>
          <c:xMode val="edge"/>
          <c:yMode val="edge"/>
          <c:x val="0.742527010273195"/>
          <c:y val="0.277564787883313"/>
        </c:manualLayout>
      </c:layout>
      <c:overlay val="0"/>
    </c:title>
    <c:autoTitleDeleted val="0"/>
    <c:plotArea>
      <c:layout/>
      <c:pieChart>
        <c:varyColors val="1"/>
        <c:ser>
          <c:idx val="0"/>
          <c:order val="0"/>
          <c:tx>
            <c:strRef>
              <c:f>Sheet1!$A$56</c:f>
              <c:strCache>
                <c:ptCount val="1"/>
                <c:pt idx="0">
                  <c:v>Value (M$)</c:v>
                </c:pt>
              </c:strCache>
            </c:strRef>
          </c:tx>
          <c:dPt>
            <c:idx val="0"/>
            <c:bubble3D val="0"/>
            <c:spPr>
              <a:solidFill>
                <a:srgbClr val="166D0B"/>
              </a:solidFill>
            </c:spPr>
          </c:dPt>
          <c:dPt>
            <c:idx val="7"/>
            <c:bubble3D val="0"/>
            <c:spPr>
              <a:solidFill>
                <a:srgbClr val="800000"/>
              </a:solidFill>
            </c:spPr>
          </c:dPt>
          <c:dLbls>
            <c:showLegendKey val="0"/>
            <c:showVal val="0"/>
            <c:showCatName val="1"/>
            <c:showSerName val="0"/>
            <c:showPercent val="1"/>
            <c:showBubbleSize val="0"/>
            <c:showLeaderLines val="1"/>
          </c:dLbls>
          <c:cat>
            <c:strRef>
              <c:f>Sheet1!$B$53:$I$53</c:f>
              <c:strCache>
                <c:ptCount val="8"/>
                <c:pt idx="0">
                  <c:v>Palm</c:v>
                </c:pt>
                <c:pt idx="1">
                  <c:v>Soybean</c:v>
                </c:pt>
                <c:pt idx="2">
                  <c:v>Rapeseed</c:v>
                </c:pt>
                <c:pt idx="3">
                  <c:v>Sunflowerseed</c:v>
                </c:pt>
                <c:pt idx="4">
                  <c:v>Palm Kernel</c:v>
                </c:pt>
                <c:pt idx="5">
                  <c:v>Peanut</c:v>
                </c:pt>
                <c:pt idx="6">
                  <c:v>Coconut</c:v>
                </c:pt>
                <c:pt idx="7">
                  <c:v>Olive</c:v>
                </c:pt>
              </c:strCache>
            </c:strRef>
          </c:cat>
          <c:val>
            <c:numRef>
              <c:f>Sheet1!$B$56:$I$56</c:f>
              <c:numCache>
                <c:formatCode>General</c:formatCode>
                <c:ptCount val="8"/>
                <c:pt idx="0">
                  <c:v>42917.31750000001</c:v>
                </c:pt>
                <c:pt idx="1">
                  <c:v>49470.577</c:v>
                </c:pt>
                <c:pt idx="2">
                  <c:v>27990.38</c:v>
                </c:pt>
                <c:pt idx="3">
                  <c:v>20578.5942</c:v>
                </c:pt>
                <c:pt idx="4">
                  <c:v>4762.5</c:v>
                </c:pt>
                <c:pt idx="5">
                  <c:v>11478.88</c:v>
                </c:pt>
                <c:pt idx="6">
                  <c:v>2763.2</c:v>
                </c:pt>
                <c:pt idx="7">
                  <c:v>10166.4131</c:v>
                </c:pt>
              </c:numCache>
            </c:numRef>
          </c:val>
        </c:ser>
        <c:ser>
          <c:idx val="1"/>
          <c:order val="1"/>
          <c:tx>
            <c:strRef>
              <c:f>Sheet1!$A$55</c:f>
              <c:strCache>
                <c:ptCount val="1"/>
                <c:pt idx="0">
                  <c:v>Price (US$ per Ton)</c:v>
                </c:pt>
              </c:strCache>
            </c:strRef>
          </c:tx>
          <c:dLbls>
            <c:showLegendKey val="0"/>
            <c:showVal val="0"/>
            <c:showCatName val="1"/>
            <c:showSerName val="0"/>
            <c:showPercent val="1"/>
            <c:showBubbleSize val="0"/>
            <c:showLeaderLines val="1"/>
          </c:dLbls>
          <c:cat>
            <c:strRef>
              <c:f>Sheet1!$B$53:$I$53</c:f>
              <c:strCache>
                <c:ptCount val="8"/>
                <c:pt idx="0">
                  <c:v>Palm</c:v>
                </c:pt>
                <c:pt idx="1">
                  <c:v>Soybean</c:v>
                </c:pt>
                <c:pt idx="2">
                  <c:v>Rapeseed</c:v>
                </c:pt>
                <c:pt idx="3">
                  <c:v>Sunflowerseed</c:v>
                </c:pt>
                <c:pt idx="4">
                  <c:v>Palm Kernel</c:v>
                </c:pt>
                <c:pt idx="5">
                  <c:v>Peanut</c:v>
                </c:pt>
                <c:pt idx="6">
                  <c:v>Coconut</c:v>
                </c:pt>
                <c:pt idx="7">
                  <c:v>Olive</c:v>
                </c:pt>
              </c:strCache>
            </c:strRef>
          </c:cat>
          <c:val>
            <c:numRef>
              <c:f>Sheet1!$B$55:$I$55</c:f>
              <c:numCache>
                <c:formatCode>General</c:formatCode>
                <c:ptCount val="8"/>
                <c:pt idx="0">
                  <c:v>804.75</c:v>
                </c:pt>
                <c:pt idx="1">
                  <c:v>1139.35</c:v>
                </c:pt>
                <c:pt idx="2">
                  <c:v>1191.08</c:v>
                </c:pt>
                <c:pt idx="3">
                  <c:v>1510.91</c:v>
                </c:pt>
                <c:pt idx="4">
                  <c:v>762.0</c:v>
                </c:pt>
                <c:pt idx="5">
                  <c:v>2216.0</c:v>
                </c:pt>
                <c:pt idx="6">
                  <c:v>785.0</c:v>
                </c:pt>
                <c:pt idx="7">
                  <c:v>3517.79</c:v>
                </c:pt>
              </c:numCache>
            </c:numRef>
          </c:val>
        </c:ser>
        <c:ser>
          <c:idx val="2"/>
          <c:order val="2"/>
          <c:tx>
            <c:strRef>
              <c:f>Sheet1!$A$56</c:f>
              <c:strCache>
                <c:ptCount val="1"/>
                <c:pt idx="0">
                  <c:v>Value (M$)</c:v>
                </c:pt>
              </c:strCache>
            </c:strRef>
          </c:tx>
          <c:dLbls>
            <c:showLegendKey val="0"/>
            <c:showVal val="0"/>
            <c:showCatName val="1"/>
            <c:showSerName val="0"/>
            <c:showPercent val="1"/>
            <c:showBubbleSize val="0"/>
            <c:showLeaderLines val="1"/>
          </c:dLbls>
          <c:cat>
            <c:strRef>
              <c:f>Sheet1!$B$53:$I$53</c:f>
              <c:strCache>
                <c:ptCount val="8"/>
                <c:pt idx="0">
                  <c:v>Palm</c:v>
                </c:pt>
                <c:pt idx="1">
                  <c:v>Soybean</c:v>
                </c:pt>
                <c:pt idx="2">
                  <c:v>Rapeseed</c:v>
                </c:pt>
                <c:pt idx="3">
                  <c:v>Sunflowerseed</c:v>
                </c:pt>
                <c:pt idx="4">
                  <c:v>Palm Kernel</c:v>
                </c:pt>
                <c:pt idx="5">
                  <c:v>Peanut</c:v>
                </c:pt>
                <c:pt idx="6">
                  <c:v>Coconut</c:v>
                </c:pt>
                <c:pt idx="7">
                  <c:v>Olive</c:v>
                </c:pt>
              </c:strCache>
            </c:strRef>
          </c:cat>
          <c:val>
            <c:numRef>
              <c:f>Sheet1!$B$56:$I$56</c:f>
              <c:numCache>
                <c:formatCode>General</c:formatCode>
                <c:ptCount val="8"/>
                <c:pt idx="0">
                  <c:v>42917.31750000001</c:v>
                </c:pt>
                <c:pt idx="1">
                  <c:v>49470.577</c:v>
                </c:pt>
                <c:pt idx="2">
                  <c:v>27990.38</c:v>
                </c:pt>
                <c:pt idx="3">
                  <c:v>20578.5942</c:v>
                </c:pt>
                <c:pt idx="4">
                  <c:v>4762.5</c:v>
                </c:pt>
                <c:pt idx="5">
                  <c:v>11478.88</c:v>
                </c:pt>
                <c:pt idx="6">
                  <c:v>2763.2</c:v>
                </c:pt>
                <c:pt idx="7">
                  <c:v>10166.4131</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05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731ADF-B423-6641-B258-4D90C6E266AC}" type="datetimeFigureOut">
              <a:rPr lang="en-US" smtClean="0"/>
              <a:pPr/>
              <a:t>31/01/15</a:t>
            </a:fld>
            <a:endParaRPr lang="pt-PT"/>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436F73-5FC9-E143-B9D5-1D09FE568D7C}" type="slidenum">
              <a:rPr lang="pt-PT" smtClean="0"/>
              <a:pPr/>
              <a:t>‹#›</a:t>
            </a:fld>
            <a:endParaRPr lang="pt-PT"/>
          </a:p>
        </p:txBody>
      </p:sp>
    </p:spTree>
    <p:extLst>
      <p:ext uri="{BB962C8B-B14F-4D97-AF65-F5344CB8AC3E}">
        <p14:creationId xmlns:p14="http://schemas.microsoft.com/office/powerpoint/2010/main" val="27498067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167CD5-390C-5247-8F2B-116C8ECE96B7}" type="datetimeFigureOut">
              <a:rPr lang="en-US" smtClean="0"/>
              <a:pPr/>
              <a:t>31/01/15</a:t>
            </a:fld>
            <a:endParaRPr lang="pt-P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pt-P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BBD43C-65A6-EF4C-AA84-E79F52188616}" type="slidenum">
              <a:rPr lang="pt-PT" smtClean="0"/>
              <a:pPr/>
              <a:t>‹#›</a:t>
            </a:fld>
            <a:endParaRPr lang="pt-PT"/>
          </a:p>
        </p:txBody>
      </p:sp>
    </p:spTree>
    <p:extLst>
      <p:ext uri="{BB962C8B-B14F-4D97-AF65-F5344CB8AC3E}">
        <p14:creationId xmlns:p14="http://schemas.microsoft.com/office/powerpoint/2010/main" val="202651941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pitch deck is less important than your product, vision, team and execution, the factors that ultimately attract investment. However, it exists to convey those aspects of your company and pique investors’ interest in hearing more. Using the following points as a guideline, develop a “winning pitch” for your new venture. (1.) Create a memorable “one-liner” - an opening vision/mission statement that catches the attention of your audience. (2.) Know your audience. (3.) Use between to 8-10 slides, providing the following information: a. Cover slide, with logo and contact information, b. Opportunity, c. Management ream, d. Product, e. Market size, f. Business model, g. Competition, h. Go-to-market strategy, </a:t>
            </a:r>
            <a:r>
              <a:rPr lang="en-US" dirty="0" err="1"/>
              <a:t>i</a:t>
            </a:r>
            <a:r>
              <a:rPr lang="en-US" dirty="0"/>
              <a:t>. Traction, and j. How much money you’re raising and the “use of proceeds”. (4.) If your pitch includes a demo, make sure you have enough time in the pitch session to do it properly - otherwise DON’T. You can demo the product later. -- To create your pitch deck, you may use this free tool, Google Slides (http://</a:t>
            </a:r>
            <a:r>
              <a:rPr lang="en-US" dirty="0" err="1"/>
              <a:t>www.google.com</a:t>
            </a:r>
            <a:r>
              <a:rPr lang="en-US" dirty="0"/>
              <a:t>/slides/about/). --How to create a new presentation Once you are in Google Drive you can create a new presentation as follows: (1) Click the red “Create” button in the top left corner (2) Then click “Presentation” from the drop-down menu (3) Your blank presentation will now open. (4) You can pick a theme for your new presentation, which you can change later if you wish. (5) You can give it a name by clicking in the “Untitled Presentation” box at the top left, and then typing in your title. You can click there again to change the title at any time. (6) Google Docs automatically saves your presentation any time you make changes. NOTE: Your submission with this assignment will not be shared with classmates, and will only be viewable by University and </a:t>
            </a:r>
            <a:r>
              <a:rPr lang="en-US" dirty="0" err="1"/>
              <a:t>Coursera</a:t>
            </a:r>
            <a:r>
              <a:rPr lang="en-US" dirty="0"/>
              <a:t> staff. </a:t>
            </a:r>
            <a:endParaRPr lang="pt-PT" dirty="0"/>
          </a:p>
        </p:txBody>
      </p:sp>
      <p:sp>
        <p:nvSpPr>
          <p:cNvPr id="4" name="Slide Number Placeholder 3"/>
          <p:cNvSpPr>
            <a:spLocks noGrp="1"/>
          </p:cNvSpPr>
          <p:nvPr>
            <p:ph type="sldNum" sz="quarter" idx="10"/>
          </p:nvPr>
        </p:nvSpPr>
        <p:spPr/>
        <p:txBody>
          <a:bodyPr/>
          <a:lstStyle/>
          <a:p>
            <a:fld id="{66BBD43C-65A6-EF4C-AA84-E79F52188616}" type="slidenum">
              <a:rPr lang="pt-PT" smtClean="0"/>
              <a:pPr/>
              <a:t>1</a:t>
            </a:fld>
            <a:endParaRPr lang="pt-PT"/>
          </a:p>
        </p:txBody>
      </p:sp>
    </p:spTree>
    <p:extLst>
      <p:ext uri="{BB962C8B-B14F-4D97-AF65-F5344CB8AC3E}">
        <p14:creationId xmlns:p14="http://schemas.microsoft.com/office/powerpoint/2010/main" val="2830974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66BBD43C-65A6-EF4C-AA84-E79F52188616}" type="slidenum">
              <a:rPr lang="pt-PT" smtClean="0"/>
              <a:pPr/>
              <a:t>2</a:t>
            </a:fld>
            <a:endParaRPr lang="pt-PT"/>
          </a:p>
        </p:txBody>
      </p:sp>
    </p:spTree>
    <p:extLst>
      <p:ext uri="{BB962C8B-B14F-4D97-AF65-F5344CB8AC3E}">
        <p14:creationId xmlns:p14="http://schemas.microsoft.com/office/powerpoint/2010/main" val="3257035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66BBD43C-65A6-EF4C-AA84-E79F52188616}" type="slidenum">
              <a:rPr lang="pt-PT" smtClean="0"/>
              <a:pPr/>
              <a:t>3</a:t>
            </a:fld>
            <a:endParaRPr lang="pt-PT"/>
          </a:p>
        </p:txBody>
      </p:sp>
    </p:spTree>
    <p:extLst>
      <p:ext uri="{BB962C8B-B14F-4D97-AF65-F5344CB8AC3E}">
        <p14:creationId xmlns:p14="http://schemas.microsoft.com/office/powerpoint/2010/main" val="588304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9F1CBD0-0B41-FF47-995C-CE483F2D3419}" type="slidenum">
              <a:rPr lang="pt-PT" smtClean="0"/>
              <a:pPr/>
              <a:t>4</a:t>
            </a:fld>
            <a:endParaRPr lang="pt-PT"/>
          </a:p>
        </p:txBody>
      </p:sp>
    </p:spTree>
    <p:extLst>
      <p:ext uri="{BB962C8B-B14F-4D97-AF65-F5344CB8AC3E}">
        <p14:creationId xmlns:p14="http://schemas.microsoft.com/office/powerpoint/2010/main" val="183351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9F1CBD0-0B41-FF47-995C-CE483F2D3419}" type="slidenum">
              <a:rPr lang="pt-PT" smtClean="0"/>
              <a:pPr/>
              <a:t>5</a:t>
            </a:fld>
            <a:endParaRPr lang="pt-PT"/>
          </a:p>
        </p:txBody>
      </p:sp>
    </p:spTree>
    <p:extLst>
      <p:ext uri="{BB962C8B-B14F-4D97-AF65-F5344CB8AC3E}">
        <p14:creationId xmlns:p14="http://schemas.microsoft.com/office/powerpoint/2010/main" val="183351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9F1CBD0-0B41-FF47-995C-CE483F2D3419}" type="slidenum">
              <a:rPr lang="pt-PT" smtClean="0"/>
              <a:pPr/>
              <a:t>6</a:t>
            </a:fld>
            <a:endParaRPr lang="pt-PT"/>
          </a:p>
        </p:txBody>
      </p:sp>
    </p:spTree>
    <p:extLst>
      <p:ext uri="{BB962C8B-B14F-4D97-AF65-F5344CB8AC3E}">
        <p14:creationId xmlns:p14="http://schemas.microsoft.com/office/powerpoint/2010/main" val="183351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9F1CBD0-0B41-FF47-995C-CE483F2D3419}" type="slidenum">
              <a:rPr lang="pt-PT" smtClean="0"/>
              <a:pPr/>
              <a:t>7</a:t>
            </a:fld>
            <a:endParaRPr lang="pt-PT"/>
          </a:p>
        </p:txBody>
      </p:sp>
    </p:spTree>
    <p:extLst>
      <p:ext uri="{BB962C8B-B14F-4D97-AF65-F5344CB8AC3E}">
        <p14:creationId xmlns:p14="http://schemas.microsoft.com/office/powerpoint/2010/main" val="183351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9F1CBD0-0B41-FF47-995C-CE483F2D3419}" type="slidenum">
              <a:rPr lang="pt-PT" smtClean="0"/>
              <a:pPr/>
              <a:t>8</a:t>
            </a:fld>
            <a:endParaRPr lang="pt-PT"/>
          </a:p>
        </p:txBody>
      </p:sp>
    </p:spTree>
    <p:extLst>
      <p:ext uri="{BB962C8B-B14F-4D97-AF65-F5344CB8AC3E}">
        <p14:creationId xmlns:p14="http://schemas.microsoft.com/office/powerpoint/2010/main" val="183351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9F1CBD0-0B41-FF47-995C-CE483F2D3419}" type="slidenum">
              <a:rPr lang="pt-PT" smtClean="0"/>
              <a:pPr/>
              <a:t>9</a:t>
            </a:fld>
            <a:endParaRPr lang="pt-PT"/>
          </a:p>
        </p:txBody>
      </p:sp>
    </p:spTree>
    <p:extLst>
      <p:ext uri="{BB962C8B-B14F-4D97-AF65-F5344CB8AC3E}">
        <p14:creationId xmlns:p14="http://schemas.microsoft.com/office/powerpoint/2010/main" val="183351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solidFill>
                  <a:srgbClr val="660032"/>
                </a:solidFill>
              </a:defRPr>
            </a:lvl1pPr>
          </a:lstStyle>
          <a:p>
            <a:r>
              <a:rPr lang="pt-PT" dirty="0" err="1" smtClean="0"/>
              <a:t>Click</a:t>
            </a:r>
            <a:r>
              <a:rPr lang="pt-PT" dirty="0" smtClean="0"/>
              <a:t> to </a:t>
            </a:r>
            <a:r>
              <a:rPr lang="pt-PT" dirty="0" err="1" smtClean="0"/>
              <a:t>edit</a:t>
            </a:r>
            <a:r>
              <a:rPr lang="pt-PT" dirty="0" smtClean="0"/>
              <a:t> </a:t>
            </a:r>
            <a:r>
              <a:rPr lang="pt-PT" dirty="0" err="1" smtClean="0"/>
              <a:t>Master</a:t>
            </a:r>
            <a:r>
              <a:rPr lang="pt-PT" dirty="0" smtClean="0"/>
              <a:t> </a:t>
            </a:r>
            <a:r>
              <a:rPr lang="pt-PT" dirty="0" err="1" smtClean="0"/>
              <a:t>title</a:t>
            </a:r>
            <a:r>
              <a:rPr lang="pt-PT" dirty="0" smtClean="0"/>
              <a:t> </a:t>
            </a:r>
            <a:r>
              <a:rPr lang="pt-PT" dirty="0" err="1" smtClean="0"/>
              <a:t>style</a:t>
            </a:r>
            <a:endParaRPr dirty="0"/>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rgbClr val="5B532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dirty="0" err="1" smtClean="0"/>
              <a:t>Click</a:t>
            </a:r>
            <a:r>
              <a:rPr lang="pt-PT" dirty="0" smtClean="0"/>
              <a:t> to </a:t>
            </a:r>
            <a:r>
              <a:rPr lang="pt-PT" dirty="0" err="1" smtClean="0"/>
              <a:t>edit</a:t>
            </a:r>
            <a:r>
              <a:rPr lang="pt-PT" dirty="0" smtClean="0"/>
              <a:t> </a:t>
            </a:r>
            <a:r>
              <a:rPr lang="pt-PT" dirty="0" err="1" smtClean="0"/>
              <a:t>Master</a:t>
            </a:r>
            <a:r>
              <a:rPr lang="pt-PT" dirty="0" smtClean="0"/>
              <a:t> </a:t>
            </a:r>
            <a:r>
              <a:rPr lang="pt-PT" dirty="0" err="1" smtClean="0"/>
              <a:t>subtitle</a:t>
            </a:r>
            <a:r>
              <a:rPr lang="pt-PT" dirty="0" smtClean="0"/>
              <a:t> </a:t>
            </a:r>
            <a:r>
              <a:rPr lang="pt-PT" dirty="0" err="1" smtClean="0"/>
              <a:t>style</a:t>
            </a:r>
            <a:endParaRPr dirty="0"/>
          </a:p>
        </p:txBody>
      </p:sp>
      <p:sp>
        <p:nvSpPr>
          <p:cNvPr id="13" name="Rectangle 12"/>
          <p:cNvSpPr/>
          <p:nvPr userDrawn="1"/>
        </p:nvSpPr>
        <p:spPr>
          <a:xfrm>
            <a:off x="282575" y="228600"/>
            <a:ext cx="4235450" cy="4187952"/>
          </a:xfrm>
          <a:prstGeom prst="rect">
            <a:avLst/>
          </a:prstGeom>
          <a:solidFill>
            <a:srgbClr val="66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userDrawn="1"/>
        </p:nvSpPr>
        <p:spPr>
          <a:xfrm>
            <a:off x="6802438" y="228600"/>
            <a:ext cx="2057400" cy="20391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userDrawn="1"/>
        </p:nvSpPr>
        <p:spPr>
          <a:xfrm>
            <a:off x="4624388" y="2377440"/>
            <a:ext cx="2057400" cy="203911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Rectangle 15"/>
          <p:cNvSpPr/>
          <p:nvPr userDrawn="1"/>
        </p:nvSpPr>
        <p:spPr>
          <a:xfrm>
            <a:off x="4624388" y="228600"/>
            <a:ext cx="2057400" cy="2039112"/>
          </a:xfrm>
          <a:prstGeom prst="rect">
            <a:avLst/>
          </a:prstGeom>
          <a:solidFill>
            <a:srgbClr val="5B5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userDrawn="1"/>
        </p:nvSpPr>
        <p:spPr>
          <a:xfrm>
            <a:off x="6802438" y="2377440"/>
            <a:ext cx="2057400" cy="2039112"/>
          </a:xfrm>
          <a:prstGeom prst="rect">
            <a:avLst/>
          </a:prstGeom>
          <a:solidFill>
            <a:srgbClr val="FEF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3157643" y="3864274"/>
            <a:ext cx="2520000" cy="252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userDrawn="1"/>
        </p:nvSpPr>
        <p:spPr>
          <a:xfrm>
            <a:off x="3157643" y="1118244"/>
            <a:ext cx="2520000" cy="252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Rectangle 15"/>
          <p:cNvSpPr/>
          <p:nvPr userDrawn="1"/>
        </p:nvSpPr>
        <p:spPr>
          <a:xfrm>
            <a:off x="5907336" y="1118244"/>
            <a:ext cx="2520000" cy="2520000"/>
          </a:xfrm>
          <a:prstGeom prst="rect">
            <a:avLst/>
          </a:prstGeom>
          <a:solidFill>
            <a:srgbClr val="5B5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userDrawn="1"/>
        </p:nvSpPr>
        <p:spPr>
          <a:xfrm>
            <a:off x="5907336" y="3864274"/>
            <a:ext cx="2520000" cy="252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itle Placeholder 1"/>
          <p:cNvSpPr>
            <a:spLocks noGrp="1"/>
          </p:cNvSpPr>
          <p:nvPr>
            <p:ph type="title"/>
          </p:nvPr>
        </p:nvSpPr>
        <p:spPr>
          <a:xfrm>
            <a:off x="406879" y="40340"/>
            <a:ext cx="8020457" cy="876257"/>
          </a:xfrm>
          <a:prstGeom prst="rect">
            <a:avLst/>
          </a:prstGeom>
        </p:spPr>
        <p:txBody>
          <a:bodyPr vert="horz" lIns="91440" tIns="45720" rIns="91440" bIns="45720" rtlCol="0" anchor="t" anchorCtr="0">
            <a:noAutofit/>
          </a:bodyPr>
          <a:lstStyle>
            <a:lvl1pPr>
              <a:defRPr>
                <a:solidFill>
                  <a:schemeClr val="tx1">
                    <a:lumMod val="75000"/>
                    <a:lumOff val="25000"/>
                  </a:schemeClr>
                </a:solidFill>
              </a:defRPr>
            </a:lvl1pPr>
          </a:lstStyle>
          <a:p>
            <a:r>
              <a:rPr lang="pt-PT" dirty="0" err="1" smtClean="0"/>
              <a:t>Click</a:t>
            </a:r>
            <a:r>
              <a:rPr lang="pt-PT" dirty="0" smtClean="0"/>
              <a:t> to </a:t>
            </a:r>
            <a:r>
              <a:rPr lang="pt-PT" dirty="0" err="1" smtClean="0"/>
              <a:t>edit</a:t>
            </a:r>
            <a:r>
              <a:rPr lang="pt-PT" dirty="0" smtClean="0"/>
              <a:t> </a:t>
            </a:r>
            <a:r>
              <a:rPr lang="pt-PT" dirty="0" err="1" smtClean="0"/>
              <a:t>Master</a:t>
            </a:r>
            <a:r>
              <a:rPr lang="pt-PT" dirty="0" smtClean="0"/>
              <a:t> </a:t>
            </a:r>
            <a:r>
              <a:rPr lang="pt-PT" dirty="0" err="1" smtClean="0"/>
              <a:t>title</a:t>
            </a:r>
            <a:r>
              <a:rPr lang="pt-PT" dirty="0" smtClean="0"/>
              <a:t> </a:t>
            </a:r>
            <a:r>
              <a:rPr lang="pt-PT" dirty="0" err="1" smtClean="0"/>
              <a:t>style</a:t>
            </a:r>
            <a:endParaRPr dirty="0"/>
          </a:p>
        </p:txBody>
      </p:sp>
      <p:pic>
        <p:nvPicPr>
          <p:cNvPr id="10" name="Picture 9"/>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76790" y="-5619"/>
            <a:ext cx="667210" cy="834013"/>
          </a:xfrm>
          <a:prstGeom prst="rect">
            <a:avLst/>
          </a:prstGeom>
        </p:spPr>
      </p:pic>
      <p:sp>
        <p:nvSpPr>
          <p:cNvPr id="21" name="Rectangle 20"/>
          <p:cNvSpPr/>
          <p:nvPr userDrawn="1"/>
        </p:nvSpPr>
        <p:spPr>
          <a:xfrm>
            <a:off x="406879" y="1118244"/>
            <a:ext cx="2520000" cy="2520000"/>
          </a:xfrm>
          <a:prstGeom prst="rect">
            <a:avLst/>
          </a:prstGeom>
          <a:solidFill>
            <a:srgbClr val="66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Rectangle 21"/>
          <p:cNvSpPr/>
          <p:nvPr userDrawn="1"/>
        </p:nvSpPr>
        <p:spPr>
          <a:xfrm>
            <a:off x="406879" y="3864274"/>
            <a:ext cx="2520000" cy="2520000"/>
          </a:xfrm>
          <a:prstGeom prst="rect">
            <a:avLst/>
          </a:prstGeom>
          <a:solidFill>
            <a:srgbClr val="FEF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userDrawn="1"/>
        </p:nvSpPr>
        <p:spPr>
          <a:xfrm>
            <a:off x="152765" y="40340"/>
            <a:ext cx="167807" cy="876257"/>
          </a:xfrm>
          <a:prstGeom prst="rect">
            <a:avLst/>
          </a:prstGeom>
          <a:solidFill>
            <a:srgbClr val="FEF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3" name="Rectangle 22"/>
          <p:cNvSpPr/>
          <p:nvPr userDrawn="1"/>
        </p:nvSpPr>
        <p:spPr>
          <a:xfrm>
            <a:off x="35110" y="40340"/>
            <a:ext cx="91440" cy="876257"/>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userDrawn="1"/>
        </p:nvCxnSpPr>
        <p:spPr>
          <a:xfrm>
            <a:off x="35110" y="6722982"/>
            <a:ext cx="8737458" cy="4078"/>
          </a:xfrm>
          <a:prstGeom prst="line">
            <a:avLst/>
          </a:prstGeom>
          <a:ln w="57150" cmpd="sng">
            <a:solidFill>
              <a:srgbClr val="FEFF95"/>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35110" y="6788710"/>
            <a:ext cx="8737458" cy="0"/>
          </a:xfrm>
          <a:prstGeom prst="line">
            <a:avLst/>
          </a:prstGeom>
          <a:ln w="38100" cmpd="sng">
            <a:solidFill>
              <a:srgbClr val="A5A5A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668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84310" y="70715"/>
            <a:ext cx="7361522" cy="835568"/>
          </a:xfrm>
        </p:spPr>
        <p:txBody>
          <a:bodyPr/>
          <a:lstStyle>
            <a:lvl1pPr>
              <a:defRPr>
                <a:solidFill>
                  <a:schemeClr val="tx1">
                    <a:lumMod val="75000"/>
                    <a:lumOff val="25000"/>
                  </a:schemeClr>
                </a:solidFill>
              </a:defRPr>
            </a:lvl1pPr>
          </a:lstStyle>
          <a:p>
            <a:r>
              <a:rPr lang="pt-PT" dirty="0" err="1" smtClean="0"/>
              <a:t>Click</a:t>
            </a:r>
            <a:r>
              <a:rPr lang="pt-PT" dirty="0" smtClean="0"/>
              <a:t> to </a:t>
            </a:r>
            <a:r>
              <a:rPr lang="pt-PT" dirty="0" err="1" smtClean="0"/>
              <a:t>edit</a:t>
            </a:r>
            <a:r>
              <a:rPr lang="pt-PT" dirty="0" smtClean="0"/>
              <a:t> </a:t>
            </a:r>
            <a:r>
              <a:rPr lang="pt-PT" dirty="0" err="1" smtClean="0"/>
              <a:t>Master</a:t>
            </a:r>
            <a:r>
              <a:rPr lang="pt-PT" dirty="0" smtClean="0"/>
              <a:t> </a:t>
            </a:r>
            <a:r>
              <a:rPr lang="pt-PT" dirty="0" err="1" smtClean="0"/>
              <a:t>title</a:t>
            </a:r>
            <a:r>
              <a:rPr lang="pt-PT" dirty="0" smtClean="0"/>
              <a:t> </a:t>
            </a:r>
            <a:r>
              <a:rPr lang="pt-PT" dirty="0" err="1" smtClean="0"/>
              <a:t>style</a:t>
            </a:r>
            <a:endParaRPr dirty="0"/>
          </a:p>
        </p:txBody>
      </p:sp>
      <p:sp>
        <p:nvSpPr>
          <p:cNvPr id="3" name="Content Placeholder 2"/>
          <p:cNvSpPr>
            <a:spLocks noGrp="1"/>
          </p:cNvSpPr>
          <p:nvPr>
            <p:ph idx="1"/>
          </p:nvPr>
        </p:nvSpPr>
        <p:spPr/>
        <p:txBody>
          <a:bodyPr/>
          <a:lstStyle>
            <a:lvl5pPr>
              <a:defRPr/>
            </a:lvl5pPr>
          </a:lstStyle>
          <a:p>
            <a:pPr lvl="0"/>
            <a:r>
              <a:rPr lang="pt-PT" dirty="0" err="1" smtClean="0"/>
              <a:t>Click</a:t>
            </a:r>
            <a:r>
              <a:rPr lang="pt-PT" dirty="0" smtClean="0"/>
              <a:t> to </a:t>
            </a:r>
            <a:r>
              <a:rPr lang="pt-PT" dirty="0" err="1" smtClean="0"/>
              <a:t>edit</a:t>
            </a:r>
            <a:r>
              <a:rPr lang="pt-PT" dirty="0" smtClean="0"/>
              <a:t> </a:t>
            </a:r>
            <a:r>
              <a:rPr lang="pt-PT" dirty="0" err="1" smtClean="0"/>
              <a:t>Master</a:t>
            </a:r>
            <a:r>
              <a:rPr lang="pt-PT" dirty="0" smtClean="0"/>
              <a:t> </a:t>
            </a:r>
            <a:r>
              <a:rPr lang="pt-PT" dirty="0" err="1" smtClean="0"/>
              <a:t>text</a:t>
            </a:r>
            <a:r>
              <a:rPr lang="pt-PT" dirty="0" smtClean="0"/>
              <a:t> </a:t>
            </a:r>
            <a:r>
              <a:rPr lang="pt-PT" dirty="0" err="1" smtClean="0"/>
              <a:t>styles</a:t>
            </a:r>
            <a:endParaRPr lang="pt-PT" dirty="0" smtClean="0"/>
          </a:p>
          <a:p>
            <a:pPr lvl="1"/>
            <a:r>
              <a:rPr lang="pt-PT" dirty="0" err="1" smtClean="0"/>
              <a:t>Second</a:t>
            </a:r>
            <a:r>
              <a:rPr lang="pt-PT" dirty="0" smtClean="0"/>
              <a:t> </a:t>
            </a:r>
            <a:r>
              <a:rPr lang="pt-PT" dirty="0" err="1" smtClean="0"/>
              <a:t>level</a:t>
            </a:r>
            <a:endParaRPr lang="pt-PT" dirty="0" smtClean="0"/>
          </a:p>
          <a:p>
            <a:pPr lvl="2"/>
            <a:r>
              <a:rPr lang="pt-PT" dirty="0" err="1" smtClean="0"/>
              <a:t>Third</a:t>
            </a:r>
            <a:r>
              <a:rPr lang="pt-PT" dirty="0" smtClean="0"/>
              <a:t> </a:t>
            </a:r>
            <a:r>
              <a:rPr lang="pt-PT" dirty="0" err="1" smtClean="0"/>
              <a:t>level</a:t>
            </a:r>
            <a:endParaRPr lang="pt-PT" dirty="0" smtClean="0"/>
          </a:p>
          <a:p>
            <a:pPr lvl="3"/>
            <a:r>
              <a:rPr lang="pt-PT" dirty="0" err="1" smtClean="0"/>
              <a:t>Fourth</a:t>
            </a:r>
            <a:r>
              <a:rPr lang="pt-PT" dirty="0" smtClean="0"/>
              <a:t> </a:t>
            </a:r>
            <a:r>
              <a:rPr lang="pt-PT" dirty="0" err="1" smtClean="0"/>
              <a:t>level</a:t>
            </a:r>
            <a:endParaRPr lang="pt-PT" dirty="0" smtClean="0"/>
          </a:p>
          <a:p>
            <a:pPr lvl="4"/>
            <a:r>
              <a:rPr lang="pt-PT" dirty="0" err="1" smtClean="0"/>
              <a:t>Fifth</a:t>
            </a:r>
            <a:r>
              <a:rPr lang="pt-PT" dirty="0" smtClean="0"/>
              <a:t> </a:t>
            </a:r>
            <a:r>
              <a:rPr lang="pt-PT" dirty="0" err="1" smtClean="0"/>
              <a:t>level</a:t>
            </a:r>
            <a:endParaRPr dirty="0"/>
          </a:p>
        </p:txBody>
      </p:sp>
      <p:sp>
        <p:nvSpPr>
          <p:cNvPr id="4" name="Date Placeholder 3"/>
          <p:cNvSpPr>
            <a:spLocks noGrp="1"/>
          </p:cNvSpPr>
          <p:nvPr>
            <p:ph type="dt" sz="half" idx="10"/>
          </p:nvPr>
        </p:nvSpPr>
        <p:spPr/>
        <p:txBody>
          <a:bodyPr/>
          <a:lstStyle/>
          <a:p>
            <a:r>
              <a:rPr lang="pt-PT" smtClean="0"/>
              <a: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dirty="0"/>
          </a:p>
        </p:txBody>
      </p:sp>
      <p:sp>
        <p:nvSpPr>
          <p:cNvPr id="4" name="Date Placeholder 3"/>
          <p:cNvSpPr>
            <a:spLocks noGrp="1"/>
          </p:cNvSpPr>
          <p:nvPr>
            <p:ph type="dt" sz="half" idx="10"/>
          </p:nvPr>
        </p:nvSpPr>
        <p:spPr/>
        <p:txBody>
          <a:bodyPr/>
          <a:lstStyle/>
          <a:p>
            <a:r>
              <a:rPr lang="pt-PT" smtClean="0"/>
              <a:t>‹#›</a:t>
            </a:r>
            <a:endParaRPr lang="en-US" dirty="0"/>
          </a:p>
        </p:txBody>
      </p:sp>
      <p:sp>
        <p:nvSpPr>
          <p:cNvPr id="12" name="Title 1"/>
          <p:cNvSpPr>
            <a:spLocks noGrp="1"/>
          </p:cNvSpPr>
          <p:nvPr>
            <p:ph type="title"/>
          </p:nvPr>
        </p:nvSpPr>
        <p:spPr>
          <a:xfrm>
            <a:off x="394550" y="70714"/>
            <a:ext cx="8026622" cy="841733"/>
          </a:xfrm>
        </p:spPr>
        <p:txBody>
          <a:bodyPr/>
          <a:lstStyle>
            <a:lvl1pPr>
              <a:defRPr>
                <a:solidFill>
                  <a:schemeClr val="tx1">
                    <a:lumMod val="75000"/>
                    <a:lumOff val="25000"/>
                  </a:schemeClr>
                </a:solidFill>
              </a:defRPr>
            </a:lvl1pPr>
          </a:lstStyle>
          <a:p>
            <a:r>
              <a:rPr lang="pt-PT" dirty="0" err="1" smtClean="0"/>
              <a:t>Click</a:t>
            </a:r>
            <a:r>
              <a:rPr lang="pt-PT" dirty="0" smtClean="0"/>
              <a:t> to </a:t>
            </a:r>
            <a:r>
              <a:rPr lang="pt-PT" dirty="0" err="1" smtClean="0"/>
              <a:t>edit</a:t>
            </a:r>
            <a:r>
              <a:rPr lang="pt-PT" dirty="0" smtClean="0"/>
              <a:t> </a:t>
            </a:r>
            <a:r>
              <a:rPr lang="pt-PT" dirty="0" err="1" smtClean="0"/>
              <a:t>Master</a:t>
            </a:r>
            <a:r>
              <a:rPr lang="pt-PT" dirty="0" smtClean="0"/>
              <a:t> </a:t>
            </a:r>
            <a:r>
              <a:rPr lang="pt-PT" dirty="0" err="1" smtClean="0"/>
              <a:t>title</a:t>
            </a:r>
            <a:r>
              <a:rPr lang="pt-PT" dirty="0" smtClean="0"/>
              <a:t> </a:t>
            </a:r>
            <a:r>
              <a:rPr lang="pt-PT" dirty="0" err="1" smtClean="0"/>
              <a:t>style</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63727" y="43156"/>
            <a:ext cx="8057446" cy="6530682"/>
          </a:xfrm>
          <a:prstGeom prst="rect">
            <a:avLst/>
          </a:prstGeom>
          <a:solidFill>
            <a:srgbClr val="66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pt-PT"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pt-PT" dirty="0" err="1" smtClean="0"/>
              <a:t>Click</a:t>
            </a:r>
            <a:r>
              <a:rPr lang="pt-PT" dirty="0" smtClean="0"/>
              <a:t> to </a:t>
            </a:r>
            <a:r>
              <a:rPr lang="pt-PT" dirty="0" err="1" smtClean="0"/>
              <a:t>edit</a:t>
            </a:r>
            <a:r>
              <a:rPr lang="pt-PT" dirty="0" smtClean="0"/>
              <a:t> </a:t>
            </a:r>
            <a:r>
              <a:rPr lang="pt-PT" dirty="0" err="1" smtClean="0"/>
              <a:t>Master</a:t>
            </a:r>
            <a:r>
              <a:rPr lang="pt-PT" dirty="0" smtClean="0"/>
              <a:t> </a:t>
            </a:r>
            <a:r>
              <a:rPr lang="pt-PT" dirty="0" err="1" smtClean="0"/>
              <a:t>title</a:t>
            </a:r>
            <a:r>
              <a:rPr lang="pt-PT" dirty="0" smtClean="0"/>
              <a:t> </a:t>
            </a:r>
            <a:r>
              <a:rPr lang="pt-PT" dirty="0" err="1" smtClean="0"/>
              <a:t>style</a:t>
            </a:r>
            <a:endParaRPr dirty="0"/>
          </a:p>
        </p:txBody>
      </p:sp>
      <p:sp>
        <p:nvSpPr>
          <p:cNvPr id="3" name="Date Placeholder 2"/>
          <p:cNvSpPr>
            <a:spLocks noGrp="1"/>
          </p:cNvSpPr>
          <p:nvPr>
            <p:ph type="dt" sz="half" idx="10"/>
          </p:nvPr>
        </p:nvSpPr>
        <p:spPr/>
        <p:txBody>
          <a:bodyPr/>
          <a:lstStyle/>
          <a:p>
            <a:r>
              <a:rPr lang="pt-PT" smtClean="0"/>
              <a:t>‹#›</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0891D5-5DC8-1749-AADB-D4D94502116A}" type="slidenum">
              <a:rPr lang="pt-PT"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2422" y="40340"/>
            <a:ext cx="7414914" cy="876257"/>
          </a:xfrm>
          <a:prstGeom prst="rect">
            <a:avLst/>
          </a:prstGeom>
        </p:spPr>
        <p:txBody>
          <a:bodyPr vert="horz" lIns="91440" tIns="45720" rIns="91440" bIns="45720" rtlCol="0" anchor="t" anchorCtr="0">
            <a:noAutofit/>
          </a:bodyPr>
          <a:lstStyle/>
          <a:p>
            <a:r>
              <a:rPr lang="pt-PT" dirty="0" err="1" smtClean="0"/>
              <a:t>Click</a:t>
            </a:r>
            <a:r>
              <a:rPr lang="pt-PT" dirty="0" smtClean="0"/>
              <a:t> to </a:t>
            </a:r>
            <a:r>
              <a:rPr lang="pt-PT" dirty="0" err="1" smtClean="0"/>
              <a:t>edit</a:t>
            </a:r>
            <a:r>
              <a:rPr lang="pt-PT" dirty="0" smtClean="0"/>
              <a:t> </a:t>
            </a:r>
            <a:r>
              <a:rPr lang="pt-PT" dirty="0" err="1" smtClean="0"/>
              <a:t>Master</a:t>
            </a:r>
            <a:r>
              <a:rPr lang="pt-PT" dirty="0" smtClean="0"/>
              <a:t> </a:t>
            </a:r>
            <a:r>
              <a:rPr lang="pt-PT" dirty="0" err="1" smtClean="0"/>
              <a:t>title</a:t>
            </a:r>
            <a:r>
              <a:rPr lang="pt-PT" dirty="0" smtClean="0"/>
              <a:t> </a:t>
            </a:r>
            <a:r>
              <a:rPr lang="pt-PT" dirty="0" err="1" smtClean="0"/>
              <a:t>style</a:t>
            </a:r>
            <a:endParaRPr dirty="0"/>
          </a:p>
        </p:txBody>
      </p:sp>
      <p:sp>
        <p:nvSpPr>
          <p:cNvPr id="3" name="Text Placeholder 2"/>
          <p:cNvSpPr>
            <a:spLocks noGrp="1"/>
          </p:cNvSpPr>
          <p:nvPr>
            <p:ph type="body" idx="1"/>
          </p:nvPr>
        </p:nvSpPr>
        <p:spPr>
          <a:xfrm>
            <a:off x="126550" y="982496"/>
            <a:ext cx="8898777" cy="5552601"/>
          </a:xfrm>
          <a:prstGeom prst="rect">
            <a:avLst/>
          </a:prstGeom>
        </p:spPr>
        <p:txBody>
          <a:bodyPr vert="horz" lIns="91440" tIns="45720" rIns="91440" bIns="45720" rtlCol="0">
            <a:normAutofit/>
          </a:bodyPr>
          <a:lstStyle/>
          <a:p>
            <a:pPr lvl="0"/>
            <a:r>
              <a:rPr lang="pt-PT" dirty="0" err="1" smtClean="0"/>
              <a:t>Click</a:t>
            </a:r>
            <a:r>
              <a:rPr lang="pt-PT" dirty="0" smtClean="0"/>
              <a:t> to </a:t>
            </a:r>
            <a:r>
              <a:rPr lang="pt-PT" dirty="0" err="1" smtClean="0"/>
              <a:t>edit</a:t>
            </a:r>
            <a:r>
              <a:rPr lang="pt-PT" dirty="0" smtClean="0"/>
              <a:t> </a:t>
            </a:r>
            <a:r>
              <a:rPr lang="pt-PT" dirty="0" err="1" smtClean="0"/>
              <a:t>Master</a:t>
            </a:r>
            <a:r>
              <a:rPr lang="pt-PT" dirty="0" smtClean="0"/>
              <a:t> </a:t>
            </a:r>
            <a:r>
              <a:rPr lang="pt-PT" dirty="0" err="1" smtClean="0"/>
              <a:t>text</a:t>
            </a:r>
            <a:r>
              <a:rPr lang="pt-PT" dirty="0" smtClean="0"/>
              <a:t> </a:t>
            </a:r>
            <a:r>
              <a:rPr lang="pt-PT" dirty="0" err="1" smtClean="0"/>
              <a:t>styles</a:t>
            </a:r>
            <a:endParaRPr lang="pt-PT" dirty="0" smtClean="0"/>
          </a:p>
          <a:p>
            <a:pPr lvl="1"/>
            <a:r>
              <a:rPr lang="pt-PT" dirty="0" err="1" smtClean="0"/>
              <a:t>Second</a:t>
            </a:r>
            <a:r>
              <a:rPr lang="pt-PT" dirty="0" smtClean="0"/>
              <a:t> </a:t>
            </a:r>
            <a:r>
              <a:rPr lang="pt-PT" dirty="0" err="1" smtClean="0"/>
              <a:t>level</a:t>
            </a:r>
            <a:endParaRPr lang="pt-PT" dirty="0" smtClean="0"/>
          </a:p>
          <a:p>
            <a:pPr lvl="2"/>
            <a:r>
              <a:rPr lang="pt-PT" dirty="0" err="1" smtClean="0"/>
              <a:t>Third</a:t>
            </a:r>
            <a:r>
              <a:rPr lang="pt-PT" dirty="0" smtClean="0"/>
              <a:t> </a:t>
            </a:r>
            <a:r>
              <a:rPr lang="pt-PT" dirty="0" err="1" smtClean="0"/>
              <a:t>level</a:t>
            </a:r>
            <a:endParaRPr lang="pt-PT" dirty="0" smtClean="0"/>
          </a:p>
          <a:p>
            <a:pPr lvl="3"/>
            <a:r>
              <a:rPr lang="pt-PT" dirty="0" err="1" smtClean="0"/>
              <a:t>Fourth</a:t>
            </a:r>
            <a:r>
              <a:rPr lang="pt-PT" dirty="0" smtClean="0"/>
              <a:t> </a:t>
            </a:r>
            <a:r>
              <a:rPr lang="pt-PT" dirty="0" err="1" smtClean="0"/>
              <a:t>level</a:t>
            </a:r>
            <a:endParaRPr lang="pt-PT" dirty="0" smtClean="0"/>
          </a:p>
          <a:p>
            <a:pPr lvl="4"/>
            <a:r>
              <a:rPr lang="pt-PT" dirty="0" err="1" smtClean="0"/>
              <a:t>Fifth</a:t>
            </a:r>
            <a:r>
              <a:rPr lang="pt-PT" dirty="0" smtClean="0"/>
              <a:t> </a:t>
            </a:r>
            <a:r>
              <a:rPr lang="pt-PT" dirty="0" err="1" smtClean="0"/>
              <a:t>level</a:t>
            </a:r>
            <a:endParaRPr dirty="0"/>
          </a:p>
        </p:txBody>
      </p:sp>
      <p:sp>
        <p:nvSpPr>
          <p:cNvPr id="4" name="Date Placeholder 3"/>
          <p:cNvSpPr>
            <a:spLocks noGrp="1"/>
          </p:cNvSpPr>
          <p:nvPr>
            <p:ph type="dt" sz="half" idx="2"/>
          </p:nvPr>
        </p:nvSpPr>
        <p:spPr>
          <a:xfrm>
            <a:off x="8606118" y="6615246"/>
            <a:ext cx="537881" cy="242754"/>
          </a:xfrm>
          <a:prstGeom prst="rect">
            <a:avLst/>
          </a:prstGeom>
        </p:spPr>
        <p:txBody>
          <a:bodyPr vert="horz" lIns="91440" tIns="45720" rIns="91440" bIns="45720" rtlCol="0" anchor="ctr"/>
          <a:lstStyle>
            <a:lvl1pPr algn="r">
              <a:defRPr sz="1100" b="1">
                <a:solidFill>
                  <a:srgbClr val="5B532C"/>
                </a:solidFill>
              </a:defRPr>
            </a:lvl1pPr>
          </a:lstStyle>
          <a:p>
            <a:fld id="{70100BF4-5F15-914A-9367-7D3CE8089016}" type="slidenum">
              <a:rPr lang="pt-PT" smtClean="0"/>
              <a:pPr/>
              <a:t>‹#›</a:t>
            </a:fld>
            <a:endParaRPr lang="en-US" dirty="0"/>
          </a:p>
        </p:txBody>
      </p:sp>
      <p:pic>
        <p:nvPicPr>
          <p:cNvPr id="7" name="Picture 6"/>
          <p:cNvPicPr>
            <a:picLocks noChangeAspect="1"/>
          </p:cNvPicPr>
          <p:nvPr userDrawn="1"/>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76790" y="-5619"/>
            <a:ext cx="667210" cy="834013"/>
          </a:xfrm>
          <a:prstGeom prst="rect">
            <a:avLst/>
          </a:prstGeom>
        </p:spPr>
      </p:pic>
      <p:sp>
        <p:nvSpPr>
          <p:cNvPr id="8" name="Rectangle 7"/>
          <p:cNvSpPr/>
          <p:nvPr userDrawn="1"/>
        </p:nvSpPr>
        <p:spPr>
          <a:xfrm>
            <a:off x="152765" y="40340"/>
            <a:ext cx="167807" cy="876257"/>
          </a:xfrm>
          <a:prstGeom prst="rect">
            <a:avLst/>
          </a:prstGeom>
          <a:solidFill>
            <a:srgbClr val="FEF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userDrawn="1"/>
        </p:nvSpPr>
        <p:spPr>
          <a:xfrm>
            <a:off x="35110" y="40340"/>
            <a:ext cx="91440" cy="876257"/>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userDrawn="1"/>
        </p:nvCxnSpPr>
        <p:spPr>
          <a:xfrm>
            <a:off x="35110" y="6722982"/>
            <a:ext cx="8737458" cy="4078"/>
          </a:xfrm>
          <a:prstGeom prst="line">
            <a:avLst/>
          </a:prstGeom>
          <a:ln w="57150" cmpd="sng">
            <a:solidFill>
              <a:srgbClr val="FEFF95"/>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5110" y="6788710"/>
            <a:ext cx="8737458" cy="0"/>
          </a:xfrm>
          <a:prstGeom prst="line">
            <a:avLst/>
          </a:prstGeom>
          <a:ln w="38100" cmpd="sng">
            <a:solidFill>
              <a:srgbClr val="A5A5A5"/>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5" r:id="rId1"/>
    <p:sldLayoutId id="2147483697" r:id="rId2"/>
    <p:sldLayoutId id="2147483686" r:id="rId3"/>
    <p:sldLayoutId id="2147483687" r:id="rId4"/>
    <p:sldLayoutId id="2147483689" r:id="rId5"/>
    <p:sldLayoutId id="2147483695" r:id="rId6"/>
    <p:sldLayoutId id="2147483696" r:id="rId7"/>
  </p:sldLayoutIdLst>
  <p:hf hdr="0" ftr="0" dt="0"/>
  <p:txStyles>
    <p:titleStyle>
      <a:lvl1pPr algn="l" defTabSz="914400" rtl="0" eaLnBrk="1" latinLnBrk="0" hangingPunct="1">
        <a:spcBef>
          <a:spcPct val="0"/>
        </a:spcBef>
        <a:buNone/>
        <a:defRPr sz="3600" b="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spcBef>
          <a:spcPts val="2000"/>
        </a:spcBef>
        <a:buClr>
          <a:srgbClr val="660032"/>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rgbClr val="5B532C"/>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rgbClr val="660032"/>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rgbClr val="5B532C"/>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rgbClr val="660032"/>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pt-PT" dirty="0" smtClean="0"/>
              <a:t>Charis</a:t>
            </a:r>
            <a:endParaRPr lang="en-US" dirty="0"/>
          </a:p>
        </p:txBody>
      </p:sp>
      <p:sp>
        <p:nvSpPr>
          <p:cNvPr id="3" name="Subtitle 2"/>
          <p:cNvSpPr>
            <a:spLocks noGrp="1"/>
          </p:cNvSpPr>
          <p:nvPr>
            <p:ph type="subTitle" idx="1"/>
          </p:nvPr>
        </p:nvSpPr>
        <p:spPr>
          <a:xfrm>
            <a:off x="4800600" y="5121977"/>
            <a:ext cx="4038600" cy="1403126"/>
          </a:xfrm>
        </p:spPr>
        <p:txBody>
          <a:bodyPr>
            <a:normAutofit/>
          </a:bodyPr>
          <a:lstStyle/>
          <a:p>
            <a:r>
              <a:rPr lang="en-US" dirty="0" smtClean="0"/>
              <a:t>Grape Seed Oil Extraction</a:t>
            </a:r>
          </a:p>
          <a:p>
            <a:endParaRPr lang="en-US" dirty="0" smtClean="0"/>
          </a:p>
          <a:p>
            <a:endParaRPr lang="en-US" dirty="0"/>
          </a:p>
          <a:p>
            <a:endParaRPr lang="en-US" dirty="0"/>
          </a:p>
          <a:p>
            <a:r>
              <a:rPr lang="en-US" sz="1100" dirty="0" smtClean="0"/>
              <a:t>Contact: </a:t>
            </a:r>
            <a:r>
              <a:rPr lang="en-US" sz="1100" dirty="0" err="1" smtClean="0"/>
              <a:t>antonio.vieira@charis.pt</a:t>
            </a:r>
            <a:endParaRPr lang="en-US" sz="1100" dirty="0"/>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08840" y="4724105"/>
            <a:ext cx="667210" cy="834013"/>
          </a:xfrm>
          <a:prstGeom prst="rect">
            <a:avLst/>
          </a:prstGeom>
        </p:spPr>
      </p:pic>
    </p:spTree>
    <p:extLst>
      <p:ext uri="{BB962C8B-B14F-4D97-AF65-F5344CB8AC3E}">
        <p14:creationId xmlns:p14="http://schemas.microsoft.com/office/powerpoint/2010/main" val="38649901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540" y="70715"/>
            <a:ext cx="7189291" cy="835568"/>
          </a:xfrm>
        </p:spPr>
        <p:txBody>
          <a:bodyPr/>
          <a:lstStyle/>
          <a:p>
            <a:r>
              <a:rPr lang="en-US" sz="3200" dirty="0" smtClean="0"/>
              <a:t>The Opportunity</a:t>
            </a:r>
            <a:endParaRPr lang="en-US" sz="3200" dirty="0"/>
          </a:p>
        </p:txBody>
      </p:sp>
      <p:sp>
        <p:nvSpPr>
          <p:cNvPr id="10" name="Rectangle 9"/>
          <p:cNvSpPr/>
          <p:nvPr/>
        </p:nvSpPr>
        <p:spPr>
          <a:xfrm>
            <a:off x="2006704" y="1195577"/>
            <a:ext cx="5518711" cy="91373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To generate  a superior </a:t>
            </a:r>
            <a:r>
              <a:rPr lang="en-US" sz="2400" dirty="0"/>
              <a:t>economic value from the winemaking.</a:t>
            </a:r>
            <a:endParaRPr lang="en-US" dirty="0">
              <a:solidFill>
                <a:schemeClr val="bg1"/>
              </a:solidFill>
            </a:endParaRPr>
          </a:p>
        </p:txBody>
      </p:sp>
      <p:graphicFrame>
        <p:nvGraphicFramePr>
          <p:cNvPr id="11" name="Chart 10"/>
          <p:cNvGraphicFramePr>
            <a:graphicFrameLocks/>
          </p:cNvGraphicFramePr>
          <p:nvPr>
            <p:extLst>
              <p:ext uri="{D42A27DB-BD31-4B8C-83A1-F6EECF244321}">
                <p14:modId xmlns:p14="http://schemas.microsoft.com/office/powerpoint/2010/main" val="2905270911"/>
              </p:ext>
            </p:extLst>
          </p:nvPr>
        </p:nvGraphicFramePr>
        <p:xfrm>
          <a:off x="3751759" y="2240687"/>
          <a:ext cx="5306476" cy="283917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1"/>
          <p:cNvSpPr txBox="1">
            <a:spLocks noChangeArrowheads="1"/>
          </p:cNvSpPr>
          <p:nvPr/>
        </p:nvSpPr>
        <p:spPr bwMode="auto">
          <a:xfrm>
            <a:off x="5867866" y="4872116"/>
            <a:ext cx="309548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Helvetica Light" charset="0"/>
                <a:ea typeface="ヒラギノ角ゴ ProN W3" charset="0"/>
                <a:cs typeface="ヒラギノ角ゴ ProN W3" charset="0"/>
                <a:sym typeface="Helvetica Light" charset="0"/>
              </a:defRPr>
            </a:lvl1pPr>
            <a:lvl2pPr marL="742950" indent="-285750" eaLnBrk="0" hangingPunct="0">
              <a:defRPr sz="3600">
                <a:solidFill>
                  <a:schemeClr val="tx1"/>
                </a:solidFill>
                <a:latin typeface="Helvetica Light" charset="0"/>
                <a:ea typeface="ヒラギノ角ゴ ProN W3" charset="0"/>
                <a:cs typeface="ヒラギノ角ゴ ProN W3" charset="0"/>
                <a:sym typeface="Helvetica Light" charset="0"/>
              </a:defRPr>
            </a:lvl2pPr>
            <a:lvl3pPr marL="1143000" indent="-228600" eaLnBrk="0" hangingPunct="0">
              <a:defRPr sz="3600">
                <a:solidFill>
                  <a:schemeClr val="tx1"/>
                </a:solidFill>
                <a:latin typeface="Helvetica Light" charset="0"/>
                <a:ea typeface="ヒラギノ角ゴ ProN W3" charset="0"/>
                <a:cs typeface="ヒラギノ角ゴ ProN W3" charset="0"/>
                <a:sym typeface="Helvetica Light" charset="0"/>
              </a:defRPr>
            </a:lvl3pPr>
            <a:lvl4pPr marL="1600200" indent="-228600" eaLnBrk="0" hangingPunct="0">
              <a:defRPr sz="3600">
                <a:solidFill>
                  <a:schemeClr val="tx1"/>
                </a:solidFill>
                <a:latin typeface="Helvetica Light" charset="0"/>
                <a:ea typeface="ヒラギノ角ゴ ProN W3" charset="0"/>
                <a:cs typeface="ヒラギノ角ゴ ProN W3" charset="0"/>
                <a:sym typeface="Helvetica Light" charset="0"/>
              </a:defRPr>
            </a:lvl4pPr>
            <a:lvl5pPr marL="2057400" indent="-228600" eaLnBrk="0" hangingPunct="0">
              <a:defRPr sz="3600">
                <a:solidFill>
                  <a:schemeClr val="tx1"/>
                </a:solidFill>
                <a:latin typeface="Helvetica Light" charset="0"/>
                <a:ea typeface="ヒラギノ角ゴ ProN W3" charset="0"/>
                <a:cs typeface="ヒラギノ角ゴ ProN W3" charset="0"/>
                <a:sym typeface="Helvetica Light" charset="0"/>
              </a:defRPr>
            </a:lvl5pPr>
            <a:lvl6pPr marL="2514600" indent="-228600" algn="ctr" eaLnBrk="0" fontAlgn="base" hangingPunct="0">
              <a:spcBef>
                <a:spcPct val="0"/>
              </a:spcBef>
              <a:spcAft>
                <a:spcPct val="0"/>
              </a:spcAft>
              <a:defRPr sz="3600">
                <a:solidFill>
                  <a:schemeClr val="tx1"/>
                </a:solidFill>
                <a:latin typeface="Helvetica Light" charset="0"/>
                <a:ea typeface="ヒラギノ角ゴ ProN W3" charset="0"/>
                <a:cs typeface="ヒラギノ角ゴ ProN W3" charset="0"/>
                <a:sym typeface="Helvetica Light" charset="0"/>
              </a:defRPr>
            </a:lvl6pPr>
            <a:lvl7pPr marL="2971800" indent="-228600" algn="ctr" eaLnBrk="0" fontAlgn="base" hangingPunct="0">
              <a:spcBef>
                <a:spcPct val="0"/>
              </a:spcBef>
              <a:spcAft>
                <a:spcPct val="0"/>
              </a:spcAft>
              <a:defRPr sz="3600">
                <a:solidFill>
                  <a:schemeClr val="tx1"/>
                </a:solidFill>
                <a:latin typeface="Helvetica Light" charset="0"/>
                <a:ea typeface="ヒラギノ角ゴ ProN W3" charset="0"/>
                <a:cs typeface="ヒラギノ角ゴ ProN W3" charset="0"/>
                <a:sym typeface="Helvetica Light" charset="0"/>
              </a:defRPr>
            </a:lvl7pPr>
            <a:lvl8pPr marL="3429000" indent="-228600" algn="ctr" eaLnBrk="0" fontAlgn="base" hangingPunct="0">
              <a:spcBef>
                <a:spcPct val="0"/>
              </a:spcBef>
              <a:spcAft>
                <a:spcPct val="0"/>
              </a:spcAft>
              <a:defRPr sz="3600">
                <a:solidFill>
                  <a:schemeClr val="tx1"/>
                </a:solidFill>
                <a:latin typeface="Helvetica Light" charset="0"/>
                <a:ea typeface="ヒラギノ角ゴ ProN W3" charset="0"/>
                <a:cs typeface="ヒラギノ角ゴ ProN W3" charset="0"/>
                <a:sym typeface="Helvetica Light" charset="0"/>
              </a:defRPr>
            </a:lvl8pPr>
            <a:lvl9pPr marL="3886200" indent="-228600" algn="ctr" eaLnBrk="0" fontAlgn="base" hangingPunct="0">
              <a:spcBef>
                <a:spcPct val="0"/>
              </a:spcBef>
              <a:spcAft>
                <a:spcPct val="0"/>
              </a:spcAft>
              <a:defRPr sz="3600">
                <a:solidFill>
                  <a:schemeClr val="tx1"/>
                </a:solidFill>
                <a:latin typeface="Helvetica Light" charset="0"/>
                <a:ea typeface="ヒラギノ角ゴ ProN W3" charset="0"/>
                <a:cs typeface="ヒラギノ角ゴ ProN W3" charset="0"/>
                <a:sym typeface="Helvetica Light" charset="0"/>
              </a:defRPr>
            </a:lvl9pPr>
          </a:lstStyle>
          <a:p>
            <a:pPr eaLnBrk="1" hangingPunct="1"/>
            <a:r>
              <a:rPr lang="en-US" sz="700"/>
              <a:t>Source: United States Department of Agriculture - Foreign Agricultural Service Report (Jan2013)</a:t>
            </a:r>
          </a:p>
          <a:p>
            <a:pPr eaLnBrk="1" hangingPunct="1"/>
            <a:r>
              <a:rPr lang="en-US" sz="700"/>
              <a:t>(*) Main Vegetable Oils </a:t>
            </a:r>
          </a:p>
        </p:txBody>
      </p:sp>
      <p:sp>
        <p:nvSpPr>
          <p:cNvPr id="14" name="Rectangle 13"/>
          <p:cNvSpPr/>
          <p:nvPr/>
        </p:nvSpPr>
        <p:spPr>
          <a:xfrm>
            <a:off x="151841" y="2992449"/>
            <a:ext cx="3804294" cy="117508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intend to produce virgin cooking oil from grape seeds to compete in a high dimension </a:t>
            </a:r>
            <a:r>
              <a:rPr lang="en-US" dirty="0" smtClean="0"/>
              <a:t>market.</a:t>
            </a:r>
            <a:endParaRPr lang="en-US" sz="1400" dirty="0">
              <a:solidFill>
                <a:schemeClr val="bg1"/>
              </a:solidFill>
            </a:endParaRPr>
          </a:p>
        </p:txBody>
      </p:sp>
      <p:sp>
        <p:nvSpPr>
          <p:cNvPr id="15" name="Right Arrow 14"/>
          <p:cNvSpPr/>
          <p:nvPr/>
        </p:nvSpPr>
        <p:spPr>
          <a:xfrm>
            <a:off x="4198874" y="3479797"/>
            <a:ext cx="291470" cy="270642"/>
          </a:xfrm>
          <a:prstGeom prs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04241" y="5715000"/>
            <a:ext cx="8410934" cy="91974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We want to address a market that we assume 0.5% of the total edible oil market </a:t>
            </a:r>
            <a:r>
              <a:rPr lang="en-US" sz="2000" dirty="0" smtClean="0">
                <a:solidFill>
                  <a:schemeClr val="bg1"/>
                </a:solidFill>
                <a:sym typeface="Wingdings"/>
              </a:rPr>
              <a:t> 850 million$ (but growing)</a:t>
            </a:r>
            <a:endParaRPr lang="en-US" sz="1600" dirty="0">
              <a:solidFill>
                <a:schemeClr val="bg1"/>
              </a:solidFill>
            </a:endParaRPr>
          </a:p>
        </p:txBody>
      </p:sp>
    </p:spTree>
    <p:extLst>
      <p:ext uri="{BB962C8B-B14F-4D97-AF65-F5344CB8AC3E}">
        <p14:creationId xmlns:p14="http://schemas.microsoft.com/office/powerpoint/2010/main" val="40820295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540" y="70715"/>
            <a:ext cx="7189291" cy="835568"/>
          </a:xfrm>
        </p:spPr>
        <p:txBody>
          <a:bodyPr/>
          <a:lstStyle/>
          <a:p>
            <a:r>
              <a:rPr lang="en-US" sz="3200" smtClean="0"/>
              <a:t>Who we are?</a:t>
            </a:r>
            <a:endParaRPr lang="en-US" sz="3200"/>
          </a:p>
        </p:txBody>
      </p:sp>
      <p:pic>
        <p:nvPicPr>
          <p:cNvPr id="8" name="Picture 7"/>
          <p:cNvPicPr>
            <a:picLocks noChangeAspect="1"/>
          </p:cNvPicPr>
          <p:nvPr/>
        </p:nvPicPr>
        <p:blipFill>
          <a:blip r:embed="rId3"/>
          <a:stretch>
            <a:fillRect/>
          </a:stretch>
        </p:blipFill>
        <p:spPr>
          <a:xfrm>
            <a:off x="1291490" y="1334286"/>
            <a:ext cx="2540000" cy="2540000"/>
          </a:xfrm>
          <a:prstGeom prst="rect">
            <a:avLst/>
          </a:prstGeom>
        </p:spPr>
      </p:pic>
      <p:sp>
        <p:nvSpPr>
          <p:cNvPr id="10" name="Rectangle 9"/>
          <p:cNvSpPr/>
          <p:nvPr/>
        </p:nvSpPr>
        <p:spPr>
          <a:xfrm>
            <a:off x="3831489" y="1334286"/>
            <a:ext cx="3934789" cy="254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bg1"/>
                </a:solidFill>
              </a:rPr>
              <a:t>José </a:t>
            </a:r>
            <a:r>
              <a:rPr lang="en-US" sz="2400" dirty="0" err="1" smtClean="0">
                <a:solidFill>
                  <a:schemeClr val="bg1"/>
                </a:solidFill>
              </a:rPr>
              <a:t>Antão</a:t>
            </a:r>
            <a:endParaRPr lang="en-US" sz="2400" dirty="0" smtClean="0">
              <a:solidFill>
                <a:schemeClr val="bg1"/>
              </a:solidFill>
            </a:endParaRPr>
          </a:p>
          <a:p>
            <a:r>
              <a:rPr lang="en-US" dirty="0" smtClean="0">
                <a:solidFill>
                  <a:schemeClr val="bg1"/>
                </a:solidFill>
              </a:rPr>
              <a:t>Ph.D. Biochemical and Molecular Biology (Harvard Medical School)</a:t>
            </a:r>
          </a:p>
          <a:p>
            <a:r>
              <a:rPr lang="en-US" sz="1600" dirty="0"/>
              <a:t>Interested in the area of biodiversity and its possible economic </a:t>
            </a:r>
            <a:r>
              <a:rPr lang="en-US" sz="1600" dirty="0" smtClean="0"/>
              <a:t>use.</a:t>
            </a:r>
            <a:endParaRPr lang="en-US" dirty="0">
              <a:solidFill>
                <a:schemeClr val="bg1"/>
              </a:solidFill>
            </a:endParaRPr>
          </a:p>
        </p:txBody>
      </p:sp>
      <p:pic>
        <p:nvPicPr>
          <p:cNvPr id="9" name="Picture 8"/>
          <p:cNvPicPr>
            <a:picLocks noChangeAspect="1"/>
          </p:cNvPicPr>
          <p:nvPr/>
        </p:nvPicPr>
        <p:blipFill>
          <a:blip r:embed="rId4"/>
          <a:stretch>
            <a:fillRect/>
          </a:stretch>
        </p:blipFill>
        <p:spPr>
          <a:xfrm>
            <a:off x="5226278" y="3925342"/>
            <a:ext cx="2540000" cy="2540000"/>
          </a:xfrm>
          <a:prstGeom prst="rect">
            <a:avLst/>
          </a:prstGeom>
        </p:spPr>
      </p:pic>
      <p:sp>
        <p:nvSpPr>
          <p:cNvPr id="12" name="Rectangle 11"/>
          <p:cNvSpPr/>
          <p:nvPr/>
        </p:nvSpPr>
        <p:spPr>
          <a:xfrm>
            <a:off x="1291490" y="3925342"/>
            <a:ext cx="3934789" cy="254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bg1"/>
                </a:solidFill>
              </a:rPr>
              <a:t>António Vieira</a:t>
            </a:r>
          </a:p>
          <a:p>
            <a:r>
              <a:rPr lang="en-US" dirty="0" smtClean="0">
                <a:solidFill>
                  <a:schemeClr val="bg1"/>
                </a:solidFill>
              </a:rPr>
              <a:t>MBA (U. </a:t>
            </a:r>
            <a:r>
              <a:rPr lang="en-US" dirty="0" err="1" smtClean="0">
                <a:solidFill>
                  <a:schemeClr val="bg1"/>
                </a:solidFill>
              </a:rPr>
              <a:t>Católica</a:t>
            </a:r>
            <a:r>
              <a:rPr lang="en-US" dirty="0" smtClean="0">
                <a:solidFill>
                  <a:schemeClr val="bg1"/>
                </a:solidFill>
              </a:rPr>
              <a:t>), MSc Engineering (U. Coimbra)</a:t>
            </a:r>
          </a:p>
          <a:p>
            <a:r>
              <a:rPr lang="en-US" sz="1600" dirty="0" smtClean="0">
                <a:solidFill>
                  <a:schemeClr val="bg1"/>
                </a:solidFill>
              </a:rPr>
              <a:t>Interested in Agriculture and with large experience in Business Development and Strategy.</a:t>
            </a:r>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6872425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550" y="40340"/>
            <a:ext cx="7133785" cy="876257"/>
          </a:xfrm>
        </p:spPr>
        <p:txBody>
          <a:bodyPr/>
          <a:lstStyle/>
          <a:p>
            <a:r>
              <a:rPr lang="en-US" sz="2800" dirty="0" smtClean="0"/>
              <a:t>Product Examples</a:t>
            </a:r>
            <a:br>
              <a:rPr lang="en-US" sz="2800" dirty="0" smtClean="0"/>
            </a:br>
            <a:r>
              <a:rPr lang="en-US" sz="2000" dirty="0" smtClean="0"/>
              <a:t>Competition</a:t>
            </a:r>
            <a:endParaRPr lang="en-US" sz="2000" dirty="0"/>
          </a:p>
        </p:txBody>
      </p:sp>
      <p:pic>
        <p:nvPicPr>
          <p:cNvPr id="3" name="Picture 2"/>
          <p:cNvPicPr>
            <a:picLocks noChangeAspect="1"/>
          </p:cNvPicPr>
          <p:nvPr/>
        </p:nvPicPr>
        <p:blipFill>
          <a:blip r:embed="rId3"/>
          <a:stretch>
            <a:fillRect/>
          </a:stretch>
        </p:blipFill>
        <p:spPr>
          <a:xfrm>
            <a:off x="648316" y="1233953"/>
            <a:ext cx="1324244" cy="1749002"/>
          </a:xfrm>
          <a:prstGeom prst="rect">
            <a:avLst/>
          </a:prstGeom>
        </p:spPr>
      </p:pic>
      <p:pic>
        <p:nvPicPr>
          <p:cNvPr id="4" name="Picture 3"/>
          <p:cNvPicPr>
            <a:picLocks noChangeAspect="1"/>
          </p:cNvPicPr>
          <p:nvPr/>
        </p:nvPicPr>
        <p:blipFill>
          <a:blip r:embed="rId4"/>
          <a:stretch>
            <a:fillRect/>
          </a:stretch>
        </p:blipFill>
        <p:spPr>
          <a:xfrm>
            <a:off x="1335447" y="967059"/>
            <a:ext cx="1850531" cy="864091"/>
          </a:xfrm>
          <a:prstGeom prst="rect">
            <a:avLst/>
          </a:prstGeom>
        </p:spPr>
      </p:pic>
      <p:pic>
        <p:nvPicPr>
          <p:cNvPr id="5" name="Picture 4"/>
          <p:cNvPicPr>
            <a:picLocks noChangeAspect="1"/>
          </p:cNvPicPr>
          <p:nvPr/>
        </p:nvPicPr>
        <p:blipFill>
          <a:blip r:embed="rId5"/>
          <a:stretch>
            <a:fillRect/>
          </a:stretch>
        </p:blipFill>
        <p:spPr>
          <a:xfrm>
            <a:off x="1726096" y="1666920"/>
            <a:ext cx="939565" cy="1316035"/>
          </a:xfrm>
          <a:prstGeom prst="rect">
            <a:avLst/>
          </a:prstGeom>
        </p:spPr>
      </p:pic>
      <p:pic>
        <p:nvPicPr>
          <p:cNvPr id="6" name="Picture 5"/>
          <p:cNvPicPr>
            <a:picLocks noChangeAspect="1"/>
          </p:cNvPicPr>
          <p:nvPr/>
        </p:nvPicPr>
        <p:blipFill>
          <a:blip r:embed="rId6">
            <a:clrChange>
              <a:clrFrom>
                <a:srgbClr val="FFFFFF"/>
              </a:clrFrom>
              <a:clrTo>
                <a:srgbClr val="FFFFFF">
                  <a:alpha val="0"/>
                </a:srgbClr>
              </a:clrTo>
            </a:clrChange>
          </a:blip>
          <a:stretch>
            <a:fillRect/>
          </a:stretch>
        </p:blipFill>
        <p:spPr>
          <a:xfrm>
            <a:off x="263975" y="1075198"/>
            <a:ext cx="1045592" cy="1962779"/>
          </a:xfrm>
          <a:prstGeom prst="rect">
            <a:avLst/>
          </a:prstGeom>
        </p:spPr>
      </p:pic>
      <p:sp>
        <p:nvSpPr>
          <p:cNvPr id="7" name="TextBox 6"/>
          <p:cNvSpPr txBox="1"/>
          <p:nvPr/>
        </p:nvSpPr>
        <p:spPr>
          <a:xfrm>
            <a:off x="3881613" y="1319436"/>
            <a:ext cx="5037782" cy="1477328"/>
          </a:xfrm>
          <a:prstGeom prst="rect">
            <a:avLst/>
          </a:prstGeom>
          <a:noFill/>
        </p:spPr>
        <p:txBody>
          <a:bodyPr wrap="none" rtlCol="0">
            <a:spAutoFit/>
          </a:bodyPr>
          <a:lstStyle/>
          <a:p>
            <a:r>
              <a:rPr lang="en-US" dirty="0" smtClean="0"/>
              <a:t>Grape Seed Oil (1L):		 	€49,90 - €79,90</a:t>
            </a:r>
          </a:p>
          <a:p>
            <a:r>
              <a:rPr lang="en-US" dirty="0"/>
              <a:t>Grape Seed Oil  </a:t>
            </a:r>
            <a:r>
              <a:rPr lang="en-US" dirty="0" smtClean="0"/>
              <a:t>Bio (1L):	 	€75,96 – €109,90</a:t>
            </a:r>
          </a:p>
          <a:p>
            <a:r>
              <a:rPr lang="en-US" dirty="0"/>
              <a:t>Grape Seed Flour </a:t>
            </a:r>
            <a:r>
              <a:rPr lang="en-US" dirty="0" smtClean="0"/>
              <a:t>(1Kg):  		€13,16</a:t>
            </a:r>
          </a:p>
          <a:p>
            <a:r>
              <a:rPr lang="en-US" dirty="0"/>
              <a:t>Grape Seed </a:t>
            </a:r>
            <a:r>
              <a:rPr lang="en-US" dirty="0" smtClean="0"/>
              <a:t>Flour Bio (1Kg):  	€17,16</a:t>
            </a:r>
          </a:p>
          <a:p>
            <a:endParaRPr lang="en-US" dirty="0"/>
          </a:p>
        </p:txBody>
      </p:sp>
      <p:pic>
        <p:nvPicPr>
          <p:cNvPr id="8" name="Picture 7"/>
          <p:cNvPicPr>
            <a:picLocks noChangeAspect="1"/>
          </p:cNvPicPr>
          <p:nvPr/>
        </p:nvPicPr>
        <p:blipFill>
          <a:blip r:embed="rId7"/>
          <a:stretch>
            <a:fillRect/>
          </a:stretch>
        </p:blipFill>
        <p:spPr>
          <a:xfrm>
            <a:off x="632954" y="3709675"/>
            <a:ext cx="558800" cy="2184400"/>
          </a:xfrm>
          <a:prstGeom prst="rect">
            <a:avLst/>
          </a:prstGeom>
        </p:spPr>
      </p:pic>
      <p:pic>
        <p:nvPicPr>
          <p:cNvPr id="9" name="Picture 8"/>
          <p:cNvPicPr>
            <a:picLocks noChangeAspect="1"/>
          </p:cNvPicPr>
          <p:nvPr/>
        </p:nvPicPr>
        <p:blipFill>
          <a:blip r:embed="rId8">
            <a:clrChange>
              <a:clrFrom>
                <a:srgbClr val="FFFFFF"/>
              </a:clrFrom>
              <a:clrTo>
                <a:srgbClr val="FFFFFF">
                  <a:alpha val="0"/>
                </a:srgbClr>
              </a:clrTo>
            </a:clrChange>
          </a:blip>
          <a:stretch>
            <a:fillRect/>
          </a:stretch>
        </p:blipFill>
        <p:spPr>
          <a:xfrm>
            <a:off x="1020661" y="3449032"/>
            <a:ext cx="1616412" cy="2125692"/>
          </a:xfrm>
          <a:prstGeom prst="rect">
            <a:avLst/>
          </a:prstGeom>
        </p:spPr>
      </p:pic>
      <p:pic>
        <p:nvPicPr>
          <p:cNvPr id="10" name="Picture 9"/>
          <p:cNvPicPr>
            <a:picLocks noChangeAspect="1"/>
          </p:cNvPicPr>
          <p:nvPr/>
        </p:nvPicPr>
        <p:blipFill>
          <a:blip r:embed="rId9"/>
          <a:stretch>
            <a:fillRect/>
          </a:stretch>
        </p:blipFill>
        <p:spPr>
          <a:xfrm>
            <a:off x="2091719" y="4439799"/>
            <a:ext cx="1090707" cy="1454276"/>
          </a:xfrm>
          <a:prstGeom prst="rect">
            <a:avLst/>
          </a:prstGeom>
        </p:spPr>
      </p:pic>
      <p:sp>
        <p:nvSpPr>
          <p:cNvPr id="11" name="TextBox 10"/>
          <p:cNvSpPr txBox="1"/>
          <p:nvPr/>
        </p:nvSpPr>
        <p:spPr>
          <a:xfrm>
            <a:off x="3890320" y="3770821"/>
            <a:ext cx="3884296" cy="923330"/>
          </a:xfrm>
          <a:prstGeom prst="rect">
            <a:avLst/>
          </a:prstGeom>
          <a:noFill/>
        </p:spPr>
        <p:txBody>
          <a:bodyPr wrap="none" rtlCol="0">
            <a:spAutoFit/>
          </a:bodyPr>
          <a:lstStyle/>
          <a:p>
            <a:r>
              <a:rPr lang="en-US" dirty="0"/>
              <a:t>Grape Seed Oil (1L):</a:t>
            </a:r>
            <a:r>
              <a:rPr lang="en-US" dirty="0" smtClean="0"/>
              <a:t>		 	$24</a:t>
            </a:r>
          </a:p>
          <a:p>
            <a:r>
              <a:rPr lang="en-US" dirty="0" smtClean="0"/>
              <a:t>Cold Pressed Grape </a:t>
            </a:r>
            <a:r>
              <a:rPr lang="en-US" dirty="0"/>
              <a:t>Seed Oil (1L):</a:t>
            </a:r>
            <a:r>
              <a:rPr lang="en-US" dirty="0" smtClean="0"/>
              <a:t>	$100</a:t>
            </a:r>
          </a:p>
          <a:p>
            <a:r>
              <a:rPr lang="en-US" dirty="0" smtClean="0"/>
              <a:t>Grape Seed Flour  (1Kg):  		$33</a:t>
            </a:r>
          </a:p>
        </p:txBody>
      </p:sp>
      <p:pic>
        <p:nvPicPr>
          <p:cNvPr id="12" name="Picture 11"/>
          <p:cNvPicPr>
            <a:picLocks noChangeAspect="1"/>
          </p:cNvPicPr>
          <p:nvPr/>
        </p:nvPicPr>
        <p:blipFill>
          <a:blip r:embed="rId10"/>
          <a:stretch>
            <a:fillRect/>
          </a:stretch>
        </p:blipFill>
        <p:spPr>
          <a:xfrm>
            <a:off x="2173617" y="3449032"/>
            <a:ext cx="910584" cy="892372"/>
          </a:xfrm>
          <a:prstGeom prst="rect">
            <a:avLst/>
          </a:prstGeom>
        </p:spPr>
      </p:pic>
    </p:spTree>
    <p:extLst>
      <p:ext uri="{BB962C8B-B14F-4D97-AF65-F5344CB8AC3E}">
        <p14:creationId xmlns:p14="http://schemas.microsoft.com/office/powerpoint/2010/main" val="41951021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550" y="40340"/>
            <a:ext cx="7133785" cy="876257"/>
          </a:xfrm>
        </p:spPr>
        <p:txBody>
          <a:bodyPr/>
          <a:lstStyle/>
          <a:p>
            <a:r>
              <a:rPr lang="en-US" smtClean="0"/>
              <a:t>Environment and Business Model</a:t>
            </a:r>
            <a:endParaRPr lang="en-US"/>
          </a:p>
        </p:txBody>
      </p:sp>
      <p:sp>
        <p:nvSpPr>
          <p:cNvPr id="14" name="Rectangle 13"/>
          <p:cNvSpPr/>
          <p:nvPr/>
        </p:nvSpPr>
        <p:spPr>
          <a:xfrm>
            <a:off x="3841161" y="2921546"/>
            <a:ext cx="1256090" cy="950718"/>
          </a:xfrm>
          <a:prstGeom prst="rect">
            <a:avLst/>
          </a:prstGeom>
          <a:solidFill>
            <a:srgbClr val="FEF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CHARIS</a:t>
            </a:r>
          </a:p>
        </p:txBody>
      </p:sp>
      <p:sp>
        <p:nvSpPr>
          <p:cNvPr id="10" name="Rectangle 9"/>
          <p:cNvSpPr/>
          <p:nvPr/>
        </p:nvSpPr>
        <p:spPr>
          <a:xfrm>
            <a:off x="3841161" y="1020112"/>
            <a:ext cx="1256090" cy="9507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Wine Producers</a:t>
            </a:r>
          </a:p>
        </p:txBody>
      </p:sp>
      <p:sp>
        <p:nvSpPr>
          <p:cNvPr id="11" name="Rectangle 10"/>
          <p:cNvSpPr/>
          <p:nvPr/>
        </p:nvSpPr>
        <p:spPr>
          <a:xfrm>
            <a:off x="7595021" y="2921546"/>
            <a:ext cx="1256090" cy="9507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r>
              <a:rPr lang="en-US" dirty="0" smtClean="0">
                <a:solidFill>
                  <a:schemeClr val="tx1"/>
                </a:solidFill>
              </a:rPr>
              <a:t>istilleries</a:t>
            </a:r>
          </a:p>
        </p:txBody>
      </p:sp>
      <p:sp>
        <p:nvSpPr>
          <p:cNvPr id="12" name="Rectangle 11"/>
          <p:cNvSpPr/>
          <p:nvPr/>
        </p:nvSpPr>
        <p:spPr>
          <a:xfrm>
            <a:off x="353921" y="5228943"/>
            <a:ext cx="1256090" cy="9507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“High-Cuisine Chefs”</a:t>
            </a:r>
          </a:p>
        </p:txBody>
      </p:sp>
      <p:sp>
        <p:nvSpPr>
          <p:cNvPr id="19" name="Rectangle 18"/>
          <p:cNvSpPr/>
          <p:nvPr/>
        </p:nvSpPr>
        <p:spPr>
          <a:xfrm>
            <a:off x="353921" y="2921546"/>
            <a:ext cx="1256090" cy="9507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R&amp;D</a:t>
            </a:r>
          </a:p>
        </p:txBody>
      </p:sp>
      <p:sp>
        <p:nvSpPr>
          <p:cNvPr id="20" name="Rectangle 19"/>
          <p:cNvSpPr/>
          <p:nvPr/>
        </p:nvSpPr>
        <p:spPr>
          <a:xfrm>
            <a:off x="7595021" y="5228943"/>
            <a:ext cx="1256090" cy="9507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Gourmet Market</a:t>
            </a:r>
          </a:p>
        </p:txBody>
      </p:sp>
      <p:sp>
        <p:nvSpPr>
          <p:cNvPr id="21" name="Rectangle 20"/>
          <p:cNvSpPr/>
          <p:nvPr/>
        </p:nvSpPr>
        <p:spPr>
          <a:xfrm>
            <a:off x="2767621" y="5228943"/>
            <a:ext cx="1256090" cy="9507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Food Industry</a:t>
            </a:r>
          </a:p>
        </p:txBody>
      </p:sp>
      <p:sp>
        <p:nvSpPr>
          <p:cNvPr id="22" name="Rectangle 21"/>
          <p:cNvSpPr/>
          <p:nvPr/>
        </p:nvSpPr>
        <p:spPr>
          <a:xfrm>
            <a:off x="5181321" y="5228943"/>
            <a:ext cx="1256090" cy="9507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Cosmetic Industry</a:t>
            </a:r>
          </a:p>
        </p:txBody>
      </p:sp>
      <p:sp>
        <p:nvSpPr>
          <p:cNvPr id="23" name="Rectangle 22"/>
          <p:cNvSpPr/>
          <p:nvPr/>
        </p:nvSpPr>
        <p:spPr>
          <a:xfrm>
            <a:off x="1831814" y="2921546"/>
            <a:ext cx="1686643" cy="950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Research at the level of varieties, product quality and alternative uses</a:t>
            </a:r>
            <a:endParaRPr lang="en-US" sz="1200" dirty="0" smtClean="0">
              <a:solidFill>
                <a:schemeClr val="tx1"/>
              </a:solidFill>
            </a:endParaRPr>
          </a:p>
        </p:txBody>
      </p:sp>
      <p:sp>
        <p:nvSpPr>
          <p:cNvPr id="24" name="Rectangle 23"/>
          <p:cNvSpPr/>
          <p:nvPr/>
        </p:nvSpPr>
        <p:spPr>
          <a:xfrm>
            <a:off x="3615061" y="1970828"/>
            <a:ext cx="1686643" cy="950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Suppliers and </a:t>
            </a:r>
            <a:r>
              <a:rPr lang="en-US" sz="1200" dirty="0">
                <a:solidFill>
                  <a:schemeClr val="tx1"/>
                </a:solidFill>
              </a:rPr>
              <a:t>prospects for specific productions</a:t>
            </a:r>
            <a:endParaRPr lang="en-US" sz="1200" dirty="0" smtClean="0">
              <a:solidFill>
                <a:schemeClr val="tx1"/>
              </a:solidFill>
            </a:endParaRPr>
          </a:p>
        </p:txBody>
      </p:sp>
      <p:sp>
        <p:nvSpPr>
          <p:cNvPr id="25" name="Rectangle 24"/>
          <p:cNvSpPr/>
          <p:nvPr/>
        </p:nvSpPr>
        <p:spPr>
          <a:xfrm>
            <a:off x="5181321" y="2921546"/>
            <a:ext cx="2355257" cy="950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Customers to send the bagasse after the separation of </a:t>
            </a:r>
            <a:r>
              <a:rPr lang="en-US" sz="1200" dirty="0" smtClean="0">
                <a:solidFill>
                  <a:schemeClr val="tx1"/>
                </a:solidFill>
              </a:rPr>
              <a:t>seeds, </a:t>
            </a:r>
            <a:r>
              <a:rPr lang="en-US" sz="1200" dirty="0">
                <a:solidFill>
                  <a:schemeClr val="tx1"/>
                </a:solidFill>
              </a:rPr>
              <a:t>and possible oil extraction service providers</a:t>
            </a:r>
            <a:endParaRPr lang="en-US" sz="1200" dirty="0" smtClean="0">
              <a:solidFill>
                <a:schemeClr val="tx1"/>
              </a:solidFill>
            </a:endParaRPr>
          </a:p>
        </p:txBody>
      </p:sp>
      <p:sp>
        <p:nvSpPr>
          <p:cNvPr id="26" name="Rectangle 25"/>
          <p:cNvSpPr/>
          <p:nvPr/>
        </p:nvSpPr>
        <p:spPr>
          <a:xfrm>
            <a:off x="353922" y="4264076"/>
            <a:ext cx="1256089" cy="950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Customers and partners in the definition of specific products</a:t>
            </a:r>
            <a:endParaRPr lang="en-US" sz="1200" dirty="0" smtClean="0">
              <a:solidFill>
                <a:schemeClr val="tx1"/>
              </a:solidFill>
            </a:endParaRPr>
          </a:p>
        </p:txBody>
      </p:sp>
      <p:sp>
        <p:nvSpPr>
          <p:cNvPr id="27" name="Rectangle 26"/>
          <p:cNvSpPr/>
          <p:nvPr/>
        </p:nvSpPr>
        <p:spPr>
          <a:xfrm>
            <a:off x="2767621" y="4281424"/>
            <a:ext cx="1256089" cy="950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Flour target market</a:t>
            </a:r>
          </a:p>
        </p:txBody>
      </p:sp>
      <p:sp>
        <p:nvSpPr>
          <p:cNvPr id="28" name="Rectangle 27"/>
          <p:cNvSpPr/>
          <p:nvPr/>
        </p:nvSpPr>
        <p:spPr>
          <a:xfrm>
            <a:off x="7595021" y="4281424"/>
            <a:ext cx="1256089" cy="950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Grape Seed Oil Target market</a:t>
            </a:r>
          </a:p>
        </p:txBody>
      </p:sp>
      <p:sp>
        <p:nvSpPr>
          <p:cNvPr id="29" name="Rectangle 28"/>
          <p:cNvSpPr/>
          <p:nvPr/>
        </p:nvSpPr>
        <p:spPr>
          <a:xfrm>
            <a:off x="5181321" y="4305441"/>
            <a:ext cx="1256089" cy="950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2</a:t>
            </a:r>
            <a:r>
              <a:rPr lang="en-US" sz="1200" baseline="30000" dirty="0" smtClean="0">
                <a:solidFill>
                  <a:schemeClr val="tx1"/>
                </a:solidFill>
              </a:rPr>
              <a:t>nd</a:t>
            </a:r>
            <a:r>
              <a:rPr lang="en-US" sz="1200" dirty="0" smtClean="0">
                <a:solidFill>
                  <a:schemeClr val="tx1"/>
                </a:solidFill>
              </a:rPr>
              <a:t> phase target market</a:t>
            </a:r>
          </a:p>
        </p:txBody>
      </p:sp>
    </p:spTree>
    <p:extLst>
      <p:ext uri="{BB962C8B-B14F-4D97-AF65-F5344CB8AC3E}">
        <p14:creationId xmlns:p14="http://schemas.microsoft.com/office/powerpoint/2010/main" val="34852256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550" y="40340"/>
            <a:ext cx="7133785" cy="876257"/>
          </a:xfrm>
        </p:spPr>
        <p:txBody>
          <a:bodyPr/>
          <a:lstStyle/>
          <a:p>
            <a:r>
              <a:rPr lang="pt-PT" dirty="0" smtClean="0"/>
              <a:t>Desafios</a:t>
            </a:r>
            <a:endParaRPr lang="pt-PT" dirty="0"/>
          </a:p>
        </p:txBody>
      </p:sp>
      <p:grpSp>
        <p:nvGrpSpPr>
          <p:cNvPr id="6" name="Group 5"/>
          <p:cNvGrpSpPr/>
          <p:nvPr/>
        </p:nvGrpSpPr>
        <p:grpSpPr>
          <a:xfrm>
            <a:off x="196518" y="1803287"/>
            <a:ext cx="4320000" cy="1260000"/>
            <a:chOff x="140473" y="3365768"/>
            <a:chExt cx="3766645" cy="1444402"/>
          </a:xfrm>
        </p:grpSpPr>
        <p:sp>
          <p:nvSpPr>
            <p:cNvPr id="19" name="Rectangle 18"/>
            <p:cNvSpPr/>
            <p:nvPr/>
          </p:nvSpPr>
          <p:spPr>
            <a:xfrm>
              <a:off x="140473" y="3365768"/>
              <a:ext cx="3766645" cy="1444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pt-PT" sz="1400" b="1" dirty="0">
                  <a:solidFill>
                    <a:srgbClr val="5B532C"/>
                  </a:solidFill>
                </a:rPr>
                <a:t>Matéria prima sazonal</a:t>
              </a:r>
            </a:p>
          </p:txBody>
        </p:sp>
        <p:sp>
          <p:nvSpPr>
            <p:cNvPr id="24" name="Rectangle 23"/>
            <p:cNvSpPr/>
            <p:nvPr/>
          </p:nvSpPr>
          <p:spPr>
            <a:xfrm>
              <a:off x="155414" y="3456304"/>
              <a:ext cx="3751703" cy="950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200" dirty="0" smtClean="0">
                  <a:solidFill>
                    <a:schemeClr val="tx1"/>
                  </a:solidFill>
                </a:rPr>
                <a:t>Fornecimento de Matéria Prima disponível apenas em 2 a 3 meses durante o ano. É necessário utilizar o mesmo tipo de logística das destilarias. Armazenar na altura das vindimas para processar ao longo do ano.</a:t>
              </a:r>
            </a:p>
          </p:txBody>
        </p:sp>
      </p:grpSp>
      <p:pic>
        <p:nvPicPr>
          <p:cNvPr id="4" name="Picture 3" descr="desafio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50" y="33400"/>
            <a:ext cx="896400" cy="896400"/>
          </a:xfrm>
          <a:prstGeom prst="rect">
            <a:avLst/>
          </a:prstGeom>
        </p:spPr>
      </p:pic>
      <p:grpSp>
        <p:nvGrpSpPr>
          <p:cNvPr id="11" name="Group 10"/>
          <p:cNvGrpSpPr/>
          <p:nvPr/>
        </p:nvGrpSpPr>
        <p:grpSpPr>
          <a:xfrm>
            <a:off x="4678107" y="1803287"/>
            <a:ext cx="4320000" cy="1260000"/>
            <a:chOff x="4424108" y="537404"/>
            <a:chExt cx="3766645" cy="1444402"/>
          </a:xfrm>
        </p:grpSpPr>
        <p:sp>
          <p:nvSpPr>
            <p:cNvPr id="20" name="Rectangle 19"/>
            <p:cNvSpPr/>
            <p:nvPr/>
          </p:nvSpPr>
          <p:spPr>
            <a:xfrm>
              <a:off x="4424108" y="537404"/>
              <a:ext cx="3766645" cy="1444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pt-PT" sz="1400" b="1" dirty="0">
                  <a:solidFill>
                    <a:srgbClr val="5B532C"/>
                  </a:solidFill>
                </a:rPr>
                <a:t>Rapidez no processamento</a:t>
              </a:r>
            </a:p>
          </p:txBody>
        </p:sp>
        <p:sp>
          <p:nvSpPr>
            <p:cNvPr id="32" name="Rectangle 31"/>
            <p:cNvSpPr/>
            <p:nvPr/>
          </p:nvSpPr>
          <p:spPr>
            <a:xfrm>
              <a:off x="4424109" y="667385"/>
              <a:ext cx="3766642" cy="950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200" dirty="0" smtClean="0">
                  <a:solidFill>
                    <a:schemeClr val="tx1"/>
                  </a:solidFill>
                </a:rPr>
                <a:t>As grainhas têm que ser separadas o mais rapidamente possível do resto do bagaço para evitar a fermentação. Esta limitação influencia a localização da empresa na proximidade de produtores.</a:t>
              </a:r>
            </a:p>
          </p:txBody>
        </p:sp>
      </p:grpSp>
      <p:grpSp>
        <p:nvGrpSpPr>
          <p:cNvPr id="9" name="Group 8"/>
          <p:cNvGrpSpPr/>
          <p:nvPr/>
        </p:nvGrpSpPr>
        <p:grpSpPr>
          <a:xfrm>
            <a:off x="4678105" y="3918515"/>
            <a:ext cx="4320000" cy="1260000"/>
            <a:chOff x="4512235" y="2143777"/>
            <a:chExt cx="3766645" cy="1444402"/>
          </a:xfrm>
        </p:grpSpPr>
        <p:sp>
          <p:nvSpPr>
            <p:cNvPr id="21" name="Rectangle 20"/>
            <p:cNvSpPr/>
            <p:nvPr/>
          </p:nvSpPr>
          <p:spPr>
            <a:xfrm>
              <a:off x="4512235" y="2143777"/>
              <a:ext cx="3766645" cy="1444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pt-PT" sz="1400" b="1" dirty="0">
                  <a:solidFill>
                    <a:srgbClr val="5B532C"/>
                  </a:solidFill>
                </a:rPr>
                <a:t>Processo Industrial</a:t>
              </a:r>
            </a:p>
          </p:txBody>
        </p:sp>
        <p:sp>
          <p:nvSpPr>
            <p:cNvPr id="35" name="Rectangle 34"/>
            <p:cNvSpPr/>
            <p:nvPr/>
          </p:nvSpPr>
          <p:spPr>
            <a:xfrm>
              <a:off x="4512236" y="2230864"/>
              <a:ext cx="3766643" cy="950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200" dirty="0" smtClean="0">
                  <a:solidFill>
                    <a:schemeClr val="tx1"/>
                  </a:solidFill>
                </a:rPr>
                <a:t>Trata-se de um processo industrial (especialmente a separação e secagem) em que há pouca informação, não sendo possível comprar “chave-na-mão”. É necessária uma interação profunda com os fabricantes.</a:t>
              </a:r>
            </a:p>
          </p:txBody>
        </p:sp>
      </p:grpSp>
      <p:grpSp>
        <p:nvGrpSpPr>
          <p:cNvPr id="8" name="Group 7"/>
          <p:cNvGrpSpPr/>
          <p:nvPr/>
        </p:nvGrpSpPr>
        <p:grpSpPr>
          <a:xfrm>
            <a:off x="179381" y="3918515"/>
            <a:ext cx="4320000" cy="1260000"/>
            <a:chOff x="4512235" y="4696422"/>
            <a:chExt cx="3766645" cy="1444402"/>
          </a:xfrm>
        </p:grpSpPr>
        <p:sp>
          <p:nvSpPr>
            <p:cNvPr id="22" name="Rectangle 21"/>
            <p:cNvSpPr/>
            <p:nvPr/>
          </p:nvSpPr>
          <p:spPr>
            <a:xfrm>
              <a:off x="4512235" y="4696422"/>
              <a:ext cx="3766645" cy="1444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pt-PT" sz="1400" b="1" dirty="0">
                  <a:solidFill>
                    <a:srgbClr val="5B532C"/>
                  </a:solidFill>
                </a:rPr>
                <a:t>Mercado</a:t>
              </a:r>
            </a:p>
          </p:txBody>
        </p:sp>
        <p:sp>
          <p:nvSpPr>
            <p:cNvPr id="38" name="Rectangle 37"/>
            <p:cNvSpPr/>
            <p:nvPr/>
          </p:nvSpPr>
          <p:spPr>
            <a:xfrm>
              <a:off x="4527177" y="4823082"/>
              <a:ext cx="3751702" cy="950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200" dirty="0" smtClean="0">
                  <a:solidFill>
                    <a:schemeClr val="tx1"/>
                  </a:solidFill>
                </a:rPr>
                <a:t>Se bem que seja usado com fins alimentares e saúde/cosmética este tipo de produtos continua a ser muito pouco conhecido. No entanto tem despertado o interesse de vários sectores existindo uma quantidade de estudos crescente e até interesses governamentais (Austrália por ex.)</a:t>
              </a:r>
            </a:p>
          </p:txBody>
        </p:sp>
      </p:grpSp>
    </p:spTree>
    <p:extLst>
      <p:ext uri="{BB962C8B-B14F-4D97-AF65-F5344CB8AC3E}">
        <p14:creationId xmlns:p14="http://schemas.microsoft.com/office/powerpoint/2010/main" val="15638902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550" y="40340"/>
            <a:ext cx="7133785" cy="876257"/>
          </a:xfrm>
        </p:spPr>
        <p:txBody>
          <a:bodyPr/>
          <a:lstStyle/>
          <a:p>
            <a:r>
              <a:rPr lang="pt-PT" dirty="0" smtClean="0"/>
              <a:t>Oportunidade</a:t>
            </a:r>
            <a:endParaRPr lang="pt-PT" dirty="0"/>
          </a:p>
        </p:txBody>
      </p:sp>
      <p:pic>
        <p:nvPicPr>
          <p:cNvPr id="15" name="Picture 14" descr="Oportunida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42" y="33400"/>
            <a:ext cx="896400" cy="896400"/>
          </a:xfrm>
          <a:prstGeom prst="rect">
            <a:avLst/>
          </a:prstGeom>
        </p:spPr>
      </p:pic>
      <p:grpSp>
        <p:nvGrpSpPr>
          <p:cNvPr id="25" name="Group 24"/>
          <p:cNvGrpSpPr/>
          <p:nvPr/>
        </p:nvGrpSpPr>
        <p:grpSpPr>
          <a:xfrm>
            <a:off x="179381" y="1113723"/>
            <a:ext cx="4320000" cy="1260000"/>
            <a:chOff x="140473" y="1386951"/>
            <a:chExt cx="3766645" cy="1444402"/>
          </a:xfrm>
        </p:grpSpPr>
        <p:sp>
          <p:nvSpPr>
            <p:cNvPr id="26" name="Rectangle 25"/>
            <p:cNvSpPr/>
            <p:nvPr/>
          </p:nvSpPr>
          <p:spPr>
            <a:xfrm>
              <a:off x="140473" y="1386951"/>
              <a:ext cx="3766645" cy="1444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pt-PT" sz="1400" b="1" dirty="0" smtClean="0">
                  <a:solidFill>
                    <a:srgbClr val="5B532C"/>
                  </a:solidFill>
                </a:rPr>
                <a:t>I&amp;D</a:t>
              </a:r>
            </a:p>
          </p:txBody>
        </p:sp>
        <p:sp>
          <p:nvSpPr>
            <p:cNvPr id="27" name="Rectangle 26"/>
            <p:cNvSpPr/>
            <p:nvPr/>
          </p:nvSpPr>
          <p:spPr>
            <a:xfrm>
              <a:off x="155414" y="1536363"/>
              <a:ext cx="3751704" cy="950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200" dirty="0" smtClean="0">
                  <a:solidFill>
                    <a:schemeClr val="tx1"/>
                  </a:solidFill>
                </a:rPr>
                <a:t>A Charis em pareceria com o Inovisa está a definir um projeto de investigação com a participação do ISA (Instituto Superior de Agronomia), Produtores de Vinho, Metalogonde (metalomecânica), Porvid</a:t>
              </a:r>
              <a:r>
                <a:rPr lang="pt-PT" sz="1200" dirty="0">
                  <a:solidFill>
                    <a:schemeClr val="tx1"/>
                  </a:solidFill>
                </a:rPr>
                <a:t> (A Associação Portuguesa para a Diversidade da </a:t>
              </a:r>
              <a:r>
                <a:rPr lang="pt-PT" sz="1200" dirty="0" smtClean="0">
                  <a:solidFill>
                    <a:schemeClr val="tx1"/>
                  </a:solidFill>
                </a:rPr>
                <a:t>Videira</a:t>
              </a:r>
              <a:r>
                <a:rPr lang="pt-PT" sz="1200" dirty="0">
                  <a:solidFill>
                    <a:schemeClr val="tx1"/>
                  </a:solidFill>
                </a:rPr>
                <a:t>) e INIAV (Instituto Nacional de Investigação Agrária e </a:t>
              </a:r>
              <a:r>
                <a:rPr lang="pt-PT" sz="1200" dirty="0" smtClean="0">
                  <a:solidFill>
                    <a:schemeClr val="tx1"/>
                  </a:solidFill>
                </a:rPr>
                <a:t>Veterinária)</a:t>
              </a:r>
            </a:p>
          </p:txBody>
        </p:sp>
      </p:grpSp>
      <p:grpSp>
        <p:nvGrpSpPr>
          <p:cNvPr id="28" name="Group 27"/>
          <p:cNvGrpSpPr/>
          <p:nvPr/>
        </p:nvGrpSpPr>
        <p:grpSpPr>
          <a:xfrm>
            <a:off x="4678107" y="1113723"/>
            <a:ext cx="4320000" cy="1260000"/>
            <a:chOff x="4512235" y="4696422"/>
            <a:chExt cx="3766645" cy="1444402"/>
          </a:xfrm>
        </p:grpSpPr>
        <p:sp>
          <p:nvSpPr>
            <p:cNvPr id="29" name="Rectangle 28"/>
            <p:cNvSpPr/>
            <p:nvPr/>
          </p:nvSpPr>
          <p:spPr>
            <a:xfrm>
              <a:off x="4512235" y="4696422"/>
              <a:ext cx="3766645" cy="1444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pt-PT" sz="1400" b="1" dirty="0" smtClean="0">
                  <a:solidFill>
                    <a:srgbClr val="5B532C"/>
                  </a:solidFill>
                </a:rPr>
                <a:t>Promotores</a:t>
              </a:r>
              <a:endParaRPr lang="pt-PT" sz="1400" b="1" dirty="0">
                <a:solidFill>
                  <a:srgbClr val="5B532C"/>
                </a:solidFill>
              </a:endParaRPr>
            </a:p>
          </p:txBody>
        </p:sp>
        <p:sp>
          <p:nvSpPr>
            <p:cNvPr id="30" name="Rectangle 29"/>
            <p:cNvSpPr/>
            <p:nvPr/>
          </p:nvSpPr>
          <p:spPr>
            <a:xfrm>
              <a:off x="4512235" y="4823082"/>
              <a:ext cx="3766644" cy="950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200" dirty="0" smtClean="0">
                  <a:solidFill>
                    <a:schemeClr val="tx1"/>
                  </a:solidFill>
                </a:rPr>
                <a:t>Os promotores têm formações complementares ao nível da gestão, investigação e inovação e tem dedicado uma boa parte dos últimos dois anos a este projeto tendo contactado e recebido a colaboração de diversos produtores (vinho e farinha), destilarias, fabricantes de equipamento, chefes de cozinha e investigadores.</a:t>
              </a:r>
            </a:p>
          </p:txBody>
        </p:sp>
      </p:grpSp>
      <p:grpSp>
        <p:nvGrpSpPr>
          <p:cNvPr id="31" name="Group 30"/>
          <p:cNvGrpSpPr/>
          <p:nvPr/>
        </p:nvGrpSpPr>
        <p:grpSpPr>
          <a:xfrm>
            <a:off x="179380" y="2834793"/>
            <a:ext cx="4320000" cy="1260000"/>
            <a:chOff x="4512235" y="4696422"/>
            <a:chExt cx="3766645" cy="1444402"/>
          </a:xfrm>
        </p:grpSpPr>
        <p:sp>
          <p:nvSpPr>
            <p:cNvPr id="32" name="Rectangle 31"/>
            <p:cNvSpPr/>
            <p:nvPr/>
          </p:nvSpPr>
          <p:spPr>
            <a:xfrm>
              <a:off x="4512235" y="4696422"/>
              <a:ext cx="3766645" cy="1444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pt-PT" sz="1400" b="1" dirty="0" smtClean="0">
                  <a:solidFill>
                    <a:srgbClr val="5B532C"/>
                  </a:solidFill>
                </a:rPr>
                <a:t>Protótipo</a:t>
              </a:r>
              <a:endParaRPr lang="pt-PT" sz="1400" b="1" dirty="0">
                <a:solidFill>
                  <a:srgbClr val="5B532C"/>
                </a:solidFill>
              </a:endParaRPr>
            </a:p>
          </p:txBody>
        </p:sp>
        <p:sp>
          <p:nvSpPr>
            <p:cNvPr id="33" name="Rectangle 32"/>
            <p:cNvSpPr/>
            <p:nvPr/>
          </p:nvSpPr>
          <p:spPr>
            <a:xfrm>
              <a:off x="4527177" y="4823082"/>
              <a:ext cx="3751702" cy="950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200" dirty="0" smtClean="0">
                  <a:solidFill>
                    <a:schemeClr val="tx1"/>
                  </a:solidFill>
                </a:rPr>
                <a:t>Foram já produzidas quantidades experimentais de óleo e farinha de várias castas e efectuadas algumas provas iniciais. </a:t>
              </a:r>
            </a:p>
          </p:txBody>
        </p:sp>
      </p:grpSp>
      <p:grpSp>
        <p:nvGrpSpPr>
          <p:cNvPr id="34" name="Group 33"/>
          <p:cNvGrpSpPr/>
          <p:nvPr/>
        </p:nvGrpSpPr>
        <p:grpSpPr>
          <a:xfrm>
            <a:off x="4678108" y="2834793"/>
            <a:ext cx="4320000" cy="1260000"/>
            <a:chOff x="4512235" y="4696422"/>
            <a:chExt cx="3766645" cy="1444402"/>
          </a:xfrm>
        </p:grpSpPr>
        <p:sp>
          <p:nvSpPr>
            <p:cNvPr id="35" name="Rectangle 34"/>
            <p:cNvSpPr/>
            <p:nvPr/>
          </p:nvSpPr>
          <p:spPr>
            <a:xfrm>
              <a:off x="4512235" y="4696422"/>
              <a:ext cx="3766645" cy="1444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pt-PT" sz="1400" b="1" dirty="0" smtClean="0">
                  <a:solidFill>
                    <a:srgbClr val="5B532C"/>
                  </a:solidFill>
                </a:rPr>
                <a:t>Reconhecimento</a:t>
              </a:r>
              <a:endParaRPr lang="pt-PT" sz="1400" b="1" dirty="0">
                <a:solidFill>
                  <a:srgbClr val="5B532C"/>
                </a:solidFill>
              </a:endParaRPr>
            </a:p>
          </p:txBody>
        </p:sp>
        <p:sp>
          <p:nvSpPr>
            <p:cNvPr id="36" name="Rectangle 35"/>
            <p:cNvSpPr/>
            <p:nvPr/>
          </p:nvSpPr>
          <p:spPr>
            <a:xfrm>
              <a:off x="4616825" y="4823082"/>
              <a:ext cx="3573928" cy="950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200" dirty="0" smtClean="0">
                  <a:solidFill>
                    <a:schemeClr val="tx1"/>
                  </a:solidFill>
                </a:rPr>
                <a:t>Este projeto despertou o interesse de vários possíveis parceiros, desde investigadores, produtores de vinho, produtores de farinha, produtores biológicos, destilarias até chefes de cozinha. Foi finalista este ano do prémio do Crédito Agrícola para Inovação Empresarial.</a:t>
              </a:r>
            </a:p>
          </p:txBody>
        </p:sp>
      </p:grpSp>
      <p:sp>
        <p:nvSpPr>
          <p:cNvPr id="37" name="Folded Corner 36"/>
          <p:cNvSpPr/>
          <p:nvPr/>
        </p:nvSpPr>
        <p:spPr>
          <a:xfrm>
            <a:off x="2866812" y="4813927"/>
            <a:ext cx="1668010" cy="1575275"/>
          </a:xfrm>
          <a:prstGeom prst="foldedCorner">
            <a:avLst/>
          </a:prstGeom>
          <a:solidFill>
            <a:srgbClr val="FEFF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PT" sz="1100" dirty="0">
                <a:solidFill>
                  <a:schemeClr val="tx1"/>
                </a:solidFill>
              </a:rPr>
              <a:t>O óleo </a:t>
            </a:r>
            <a:r>
              <a:rPr lang="pt-PT" sz="1100" dirty="0" smtClean="0">
                <a:solidFill>
                  <a:schemeClr val="tx1"/>
                </a:solidFill>
              </a:rPr>
              <a:t>é rico em ácidos gordos poli-insaturados e é muito apreciado em países asiáticos (USD $60 milhões de importações/ano na Coreia </a:t>
            </a:r>
            <a:r>
              <a:rPr lang="pt-PT" sz="1100" dirty="0">
                <a:solidFill>
                  <a:schemeClr val="tx1"/>
                </a:solidFill>
              </a:rPr>
              <a:t>do Sul)</a:t>
            </a:r>
            <a:endParaRPr lang="pt-PT" sz="1200" dirty="0">
              <a:solidFill>
                <a:schemeClr val="tx1"/>
              </a:solidFill>
            </a:endParaRPr>
          </a:p>
        </p:txBody>
      </p:sp>
      <p:sp>
        <p:nvSpPr>
          <p:cNvPr id="38" name="Folded Corner 37"/>
          <p:cNvSpPr/>
          <p:nvPr/>
        </p:nvSpPr>
        <p:spPr>
          <a:xfrm>
            <a:off x="4666426" y="4813927"/>
            <a:ext cx="1668010" cy="1575275"/>
          </a:xfrm>
          <a:prstGeom prst="foldedCorner">
            <a:avLst/>
          </a:prstGeom>
          <a:solidFill>
            <a:srgbClr val="FEFF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sz="1100" dirty="0" smtClean="0">
              <a:solidFill>
                <a:schemeClr val="tx1"/>
              </a:solidFill>
            </a:endParaRPr>
          </a:p>
          <a:p>
            <a:pPr algn="ctr"/>
            <a:r>
              <a:rPr lang="pt-PT" sz="1100" dirty="0" smtClean="0">
                <a:solidFill>
                  <a:schemeClr val="tx1"/>
                </a:solidFill>
              </a:rPr>
              <a:t>A farinha é um produto sem glúten, rico em antioxidantes naturais, podendo ser incorporado em produtos alimentares transformados (panificação, carnes processadas)</a:t>
            </a:r>
            <a:endParaRPr lang="pt-PT" sz="1200" dirty="0">
              <a:solidFill>
                <a:schemeClr val="tx1"/>
              </a:solidFill>
            </a:endParaRPr>
          </a:p>
        </p:txBody>
      </p:sp>
    </p:spTree>
    <p:extLst>
      <p:ext uri="{BB962C8B-B14F-4D97-AF65-F5344CB8AC3E}">
        <p14:creationId xmlns:p14="http://schemas.microsoft.com/office/powerpoint/2010/main" val="33935417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550" y="40340"/>
            <a:ext cx="7133785" cy="876257"/>
          </a:xfrm>
        </p:spPr>
        <p:txBody>
          <a:bodyPr/>
          <a:lstStyle/>
          <a:p>
            <a:r>
              <a:rPr lang="pt-PT" dirty="0" err="1" smtClean="0"/>
              <a:t>The</a:t>
            </a:r>
            <a:r>
              <a:rPr lang="pt-PT" dirty="0" smtClean="0"/>
              <a:t> </a:t>
            </a:r>
            <a:r>
              <a:rPr lang="pt-PT" dirty="0" err="1" smtClean="0"/>
              <a:t>Process</a:t>
            </a:r>
            <a:endParaRPr lang="pt-PT" dirty="0"/>
          </a:p>
        </p:txBody>
      </p:sp>
      <p:pic>
        <p:nvPicPr>
          <p:cNvPr id="15" name="Picture 14" descr="Oportunida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42" y="33400"/>
            <a:ext cx="896400" cy="896400"/>
          </a:xfrm>
          <a:prstGeom prst="rect">
            <a:avLst/>
          </a:prstGeom>
        </p:spPr>
      </p:pic>
      <p:pic>
        <p:nvPicPr>
          <p:cNvPr id="11" name="Picture 10"/>
          <p:cNvPicPr>
            <a:picLocks noChangeAspect="1"/>
          </p:cNvPicPr>
          <p:nvPr/>
        </p:nvPicPr>
        <p:blipFill>
          <a:blip r:embed="rId4"/>
          <a:stretch>
            <a:fillRect/>
          </a:stretch>
        </p:blipFill>
        <p:spPr>
          <a:xfrm>
            <a:off x="172802" y="1734617"/>
            <a:ext cx="4936199" cy="2935037"/>
          </a:xfrm>
          <a:prstGeom prst="rect">
            <a:avLst/>
          </a:prstGeom>
        </p:spPr>
      </p:pic>
      <p:pic>
        <p:nvPicPr>
          <p:cNvPr id="12" name="Picture 11"/>
          <p:cNvPicPr>
            <a:picLocks noChangeAspect="1"/>
          </p:cNvPicPr>
          <p:nvPr/>
        </p:nvPicPr>
        <p:blipFill>
          <a:blip r:embed="rId5"/>
          <a:stretch>
            <a:fillRect/>
          </a:stretch>
        </p:blipFill>
        <p:spPr>
          <a:xfrm>
            <a:off x="5132079" y="1734617"/>
            <a:ext cx="3875062" cy="2935037"/>
          </a:xfrm>
          <a:prstGeom prst="rect">
            <a:avLst/>
          </a:prstGeom>
        </p:spPr>
      </p:pic>
    </p:spTree>
    <p:extLst>
      <p:ext uri="{BB962C8B-B14F-4D97-AF65-F5344CB8AC3E}">
        <p14:creationId xmlns:p14="http://schemas.microsoft.com/office/powerpoint/2010/main" val="20910910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550" y="40340"/>
            <a:ext cx="7133785" cy="876257"/>
          </a:xfrm>
        </p:spPr>
        <p:txBody>
          <a:bodyPr/>
          <a:lstStyle/>
          <a:p>
            <a:r>
              <a:rPr lang="pt-PT" dirty="0" smtClean="0"/>
              <a:t>Business case</a:t>
            </a:r>
            <a:endParaRPr lang="pt-PT" dirty="0"/>
          </a:p>
        </p:txBody>
      </p:sp>
      <p:pic>
        <p:nvPicPr>
          <p:cNvPr id="15" name="Picture 14" descr="Oportunida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42" y="33400"/>
            <a:ext cx="896400" cy="896400"/>
          </a:xfrm>
          <a:prstGeom prst="rect">
            <a:avLst/>
          </a:prstGeom>
        </p:spPr>
      </p:pic>
      <p:sp>
        <p:nvSpPr>
          <p:cNvPr id="14" name="Rectangle 13"/>
          <p:cNvSpPr/>
          <p:nvPr/>
        </p:nvSpPr>
        <p:spPr>
          <a:xfrm>
            <a:off x="762844" y="1064554"/>
            <a:ext cx="2262362" cy="13367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smtClean="0">
                <a:solidFill>
                  <a:schemeClr val="tx1"/>
                </a:solidFill>
              </a:rPr>
              <a:t>Considerando 1% das grainhas geradas anualmente em Portugal</a:t>
            </a:r>
            <a:endParaRPr lang="pt-PT" sz="1400" dirty="0">
              <a:solidFill>
                <a:schemeClr val="tx1"/>
              </a:solidFill>
            </a:endParaRPr>
          </a:p>
        </p:txBody>
      </p:sp>
      <p:sp>
        <p:nvSpPr>
          <p:cNvPr id="16" name="Rectangle 15"/>
          <p:cNvSpPr/>
          <p:nvPr/>
        </p:nvSpPr>
        <p:spPr>
          <a:xfrm>
            <a:off x="3446351" y="1064554"/>
            <a:ext cx="1887164" cy="13367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dirty="0" smtClean="0">
                <a:solidFill>
                  <a:schemeClr val="tx1"/>
                </a:solidFill>
              </a:rPr>
              <a:t>20.000 L óleo virgem</a:t>
            </a:r>
          </a:p>
          <a:p>
            <a:pPr algn="ctr"/>
            <a:r>
              <a:rPr lang="pt-PT" sz="1600" dirty="0" smtClean="0">
                <a:solidFill>
                  <a:schemeClr val="tx1"/>
                </a:solidFill>
              </a:rPr>
              <a:t>250 T de farinha</a:t>
            </a:r>
            <a:endParaRPr lang="pt-PT" sz="1400" dirty="0">
              <a:solidFill>
                <a:schemeClr val="tx1"/>
              </a:solidFill>
            </a:endParaRPr>
          </a:p>
        </p:txBody>
      </p:sp>
      <p:sp>
        <p:nvSpPr>
          <p:cNvPr id="17" name="Rectangle 16"/>
          <p:cNvSpPr/>
          <p:nvPr/>
        </p:nvSpPr>
        <p:spPr>
          <a:xfrm>
            <a:off x="5743236" y="1064554"/>
            <a:ext cx="3212811" cy="1336704"/>
          </a:xfrm>
          <a:prstGeom prst="rect">
            <a:avLst/>
          </a:prstGeom>
          <a:solidFill>
            <a:srgbClr val="660032"/>
          </a:solidFill>
          <a:ln>
            <a:noFill/>
          </a:ln>
        </p:spPr>
        <p:style>
          <a:lnRef idx="2">
            <a:schemeClr val="accent1">
              <a:shade val="50000"/>
            </a:schemeClr>
          </a:lnRef>
          <a:fillRef idx="1">
            <a:schemeClr val="accent1"/>
          </a:fillRef>
          <a:effectRef idx="0">
            <a:schemeClr val="accent1"/>
          </a:effectRef>
          <a:fontRef idx="minor">
            <a:schemeClr val="lt1"/>
          </a:fontRef>
        </p:style>
        <p:txBody>
          <a:bodyPr tIns="140400" rtlCol="0" anchor="ctr"/>
          <a:lstStyle/>
          <a:p>
            <a:pPr algn="ctr"/>
            <a:r>
              <a:rPr lang="pt-PT" sz="1600" dirty="0" smtClean="0">
                <a:solidFill>
                  <a:schemeClr val="bg1"/>
                </a:solidFill>
              </a:rPr>
              <a:t>se valor médio de 20€/L para o óleo </a:t>
            </a:r>
            <a:r>
              <a:rPr lang="pt-PT" sz="1600" dirty="0" smtClean="0">
                <a:solidFill>
                  <a:schemeClr val="bg1"/>
                </a:solidFill>
                <a:sym typeface="Wingdings"/>
              </a:rPr>
              <a:t></a:t>
            </a:r>
            <a:r>
              <a:rPr lang="pt-PT" sz="1600" dirty="0" smtClean="0">
                <a:solidFill>
                  <a:schemeClr val="bg1"/>
                </a:solidFill>
              </a:rPr>
              <a:t>  </a:t>
            </a:r>
            <a:r>
              <a:rPr lang="pt-PT" sz="1600" b="1" dirty="0" smtClean="0">
                <a:solidFill>
                  <a:schemeClr val="bg1"/>
                </a:solidFill>
              </a:rPr>
              <a:t>400K€</a:t>
            </a:r>
            <a:endParaRPr lang="pt-PT" sz="1600" dirty="0" smtClean="0">
              <a:solidFill>
                <a:schemeClr val="bg1"/>
              </a:solidFill>
            </a:endParaRPr>
          </a:p>
          <a:p>
            <a:pPr algn="ctr"/>
            <a:r>
              <a:rPr lang="pt-PT" sz="1600" dirty="0">
                <a:solidFill>
                  <a:schemeClr val="bg1"/>
                </a:solidFill>
              </a:rPr>
              <a:t>s</a:t>
            </a:r>
            <a:r>
              <a:rPr lang="pt-PT" sz="1600" dirty="0" smtClean="0">
                <a:solidFill>
                  <a:schemeClr val="bg1"/>
                </a:solidFill>
              </a:rPr>
              <a:t>e valor médio de 3€/Kg para a farinha </a:t>
            </a:r>
            <a:r>
              <a:rPr lang="pt-PT" sz="1600" dirty="0" smtClean="0">
                <a:solidFill>
                  <a:schemeClr val="bg1"/>
                </a:solidFill>
                <a:sym typeface="Wingdings"/>
              </a:rPr>
              <a:t> </a:t>
            </a:r>
            <a:r>
              <a:rPr lang="pt-PT" sz="1600" b="1" dirty="0" smtClean="0">
                <a:solidFill>
                  <a:schemeClr val="bg1"/>
                </a:solidFill>
                <a:sym typeface="Wingdings"/>
              </a:rPr>
              <a:t>750K€</a:t>
            </a:r>
            <a:endParaRPr lang="pt-PT" sz="1600" b="1" dirty="0" smtClean="0">
              <a:solidFill>
                <a:schemeClr val="bg1"/>
              </a:solidFill>
            </a:endParaRPr>
          </a:p>
        </p:txBody>
      </p:sp>
      <p:sp>
        <p:nvSpPr>
          <p:cNvPr id="13" name="Right Arrow 12"/>
          <p:cNvSpPr/>
          <p:nvPr/>
        </p:nvSpPr>
        <p:spPr>
          <a:xfrm>
            <a:off x="3075462" y="1640535"/>
            <a:ext cx="291470" cy="270642"/>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18" name="Right Arrow 17"/>
          <p:cNvSpPr/>
          <p:nvPr/>
        </p:nvSpPr>
        <p:spPr>
          <a:xfrm>
            <a:off x="5375154" y="1640535"/>
            <a:ext cx="291470" cy="270642"/>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20" name="Rectangle 19"/>
          <p:cNvSpPr/>
          <p:nvPr/>
        </p:nvSpPr>
        <p:spPr>
          <a:xfrm>
            <a:off x="762843" y="2465760"/>
            <a:ext cx="8193203" cy="861155"/>
          </a:xfrm>
          <a:prstGeom prst="rect">
            <a:avLst/>
          </a:prstGeom>
          <a:solidFill>
            <a:srgbClr val="5B5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smtClean="0">
                <a:solidFill>
                  <a:schemeClr val="bg1"/>
                </a:solidFill>
              </a:rPr>
              <a:t>Valor estimado do investimento em equipamento industrial de processamento (20.000 Litros /ano)</a:t>
            </a:r>
          </a:p>
          <a:p>
            <a:pPr algn="ctr"/>
            <a:r>
              <a:rPr lang="pt-PT" sz="2000" b="1" dirty="0" smtClean="0">
                <a:solidFill>
                  <a:schemeClr val="bg1"/>
                </a:solidFill>
              </a:rPr>
              <a:t>500K€</a:t>
            </a:r>
            <a:endParaRPr lang="pt-PT" sz="2400" b="1" dirty="0">
              <a:solidFill>
                <a:schemeClr val="bg1"/>
              </a:solidFill>
            </a:endParaRPr>
          </a:p>
        </p:txBody>
      </p:sp>
      <p:sp>
        <p:nvSpPr>
          <p:cNvPr id="10" name="Rectangle 9"/>
          <p:cNvSpPr/>
          <p:nvPr/>
        </p:nvSpPr>
        <p:spPr>
          <a:xfrm rot="16200000">
            <a:off x="-780139" y="1917147"/>
            <a:ext cx="2262362" cy="557176"/>
          </a:xfrm>
          <a:prstGeom prst="rect">
            <a:avLst/>
          </a:prstGeom>
          <a:solidFill>
            <a:srgbClr val="FEF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smtClean="0">
                <a:solidFill>
                  <a:schemeClr val="tx1">
                    <a:lumMod val="85000"/>
                    <a:lumOff val="15000"/>
                  </a:schemeClr>
                </a:solidFill>
              </a:rPr>
              <a:t>Investimento Inicial (</a:t>
            </a:r>
            <a:r>
              <a:rPr lang="pt-PT" sz="1400" dirty="0" err="1" smtClean="0">
                <a:solidFill>
                  <a:schemeClr val="tx1">
                    <a:lumMod val="85000"/>
                    <a:lumOff val="15000"/>
                  </a:schemeClr>
                </a:solidFill>
              </a:rPr>
              <a:t>Rampup</a:t>
            </a:r>
            <a:r>
              <a:rPr lang="pt-PT" sz="1400" dirty="0" smtClean="0">
                <a:solidFill>
                  <a:schemeClr val="tx1">
                    <a:lumMod val="85000"/>
                    <a:lumOff val="15000"/>
                  </a:schemeClr>
                </a:solidFill>
              </a:rPr>
              <a:t>)</a:t>
            </a:r>
            <a:endParaRPr lang="pt-PT" sz="1600" dirty="0">
              <a:solidFill>
                <a:schemeClr val="tx1">
                  <a:lumMod val="85000"/>
                  <a:lumOff val="15000"/>
                </a:schemeClr>
              </a:solidFill>
            </a:endParaRPr>
          </a:p>
        </p:txBody>
      </p:sp>
      <p:sp>
        <p:nvSpPr>
          <p:cNvPr id="11" name="Rectangle 10"/>
          <p:cNvSpPr/>
          <p:nvPr/>
        </p:nvSpPr>
        <p:spPr>
          <a:xfrm>
            <a:off x="793985" y="3897301"/>
            <a:ext cx="2262362" cy="13367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smtClean="0">
                <a:solidFill>
                  <a:schemeClr val="tx1"/>
                </a:solidFill>
              </a:rPr>
              <a:t>Considerando 5% das grainhas geradas anualmente em Portugal</a:t>
            </a:r>
            <a:endParaRPr lang="pt-PT" sz="1400" dirty="0">
              <a:solidFill>
                <a:schemeClr val="tx1"/>
              </a:solidFill>
            </a:endParaRPr>
          </a:p>
        </p:txBody>
      </p:sp>
      <p:sp>
        <p:nvSpPr>
          <p:cNvPr id="12" name="Rectangle 11"/>
          <p:cNvSpPr/>
          <p:nvPr/>
        </p:nvSpPr>
        <p:spPr>
          <a:xfrm>
            <a:off x="3477492" y="3897301"/>
            <a:ext cx="1887164" cy="13367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dirty="0" smtClean="0">
                <a:solidFill>
                  <a:schemeClr val="tx1"/>
                </a:solidFill>
              </a:rPr>
              <a:t>100.000 L óleo virgem</a:t>
            </a:r>
          </a:p>
          <a:p>
            <a:pPr algn="ctr"/>
            <a:r>
              <a:rPr lang="pt-PT" sz="1600" dirty="0" smtClean="0">
                <a:solidFill>
                  <a:schemeClr val="tx1"/>
                </a:solidFill>
              </a:rPr>
              <a:t>1250 T de farinha</a:t>
            </a:r>
            <a:endParaRPr lang="pt-PT" sz="1400" dirty="0">
              <a:solidFill>
                <a:schemeClr val="tx1"/>
              </a:solidFill>
            </a:endParaRPr>
          </a:p>
        </p:txBody>
      </p:sp>
      <p:sp>
        <p:nvSpPr>
          <p:cNvPr id="19" name="Rectangle 18"/>
          <p:cNvSpPr/>
          <p:nvPr/>
        </p:nvSpPr>
        <p:spPr>
          <a:xfrm>
            <a:off x="5774377" y="3897301"/>
            <a:ext cx="3212811" cy="1336704"/>
          </a:xfrm>
          <a:prstGeom prst="rect">
            <a:avLst/>
          </a:prstGeom>
          <a:solidFill>
            <a:srgbClr val="660032"/>
          </a:solidFill>
          <a:ln>
            <a:noFill/>
          </a:ln>
        </p:spPr>
        <p:style>
          <a:lnRef idx="2">
            <a:schemeClr val="accent1">
              <a:shade val="50000"/>
            </a:schemeClr>
          </a:lnRef>
          <a:fillRef idx="1">
            <a:schemeClr val="accent1"/>
          </a:fillRef>
          <a:effectRef idx="0">
            <a:schemeClr val="accent1"/>
          </a:effectRef>
          <a:fontRef idx="minor">
            <a:schemeClr val="lt1"/>
          </a:fontRef>
        </p:style>
        <p:txBody>
          <a:bodyPr tIns="140400" rtlCol="0" anchor="ctr"/>
          <a:lstStyle/>
          <a:p>
            <a:pPr algn="ctr"/>
            <a:r>
              <a:rPr lang="pt-PT" sz="1600" dirty="0" smtClean="0">
                <a:solidFill>
                  <a:schemeClr val="bg1"/>
                </a:solidFill>
              </a:rPr>
              <a:t>se valor médio de 20€/L para o óleo </a:t>
            </a:r>
            <a:r>
              <a:rPr lang="pt-PT" sz="1600" dirty="0" smtClean="0">
                <a:solidFill>
                  <a:schemeClr val="bg1"/>
                </a:solidFill>
                <a:sym typeface="Wingdings"/>
              </a:rPr>
              <a:t></a:t>
            </a:r>
            <a:r>
              <a:rPr lang="pt-PT" sz="1600" dirty="0" smtClean="0">
                <a:solidFill>
                  <a:schemeClr val="bg1"/>
                </a:solidFill>
              </a:rPr>
              <a:t>  </a:t>
            </a:r>
            <a:r>
              <a:rPr lang="pt-PT" sz="1600" b="1" dirty="0" smtClean="0">
                <a:solidFill>
                  <a:schemeClr val="bg1"/>
                </a:solidFill>
              </a:rPr>
              <a:t>2M€</a:t>
            </a:r>
            <a:endParaRPr lang="pt-PT" sz="1600" dirty="0" smtClean="0">
              <a:solidFill>
                <a:schemeClr val="bg1"/>
              </a:solidFill>
            </a:endParaRPr>
          </a:p>
          <a:p>
            <a:pPr algn="ctr"/>
            <a:r>
              <a:rPr lang="pt-PT" sz="1600" dirty="0">
                <a:solidFill>
                  <a:schemeClr val="bg1"/>
                </a:solidFill>
              </a:rPr>
              <a:t>s</a:t>
            </a:r>
            <a:r>
              <a:rPr lang="pt-PT" sz="1600" dirty="0" smtClean="0">
                <a:solidFill>
                  <a:schemeClr val="bg1"/>
                </a:solidFill>
              </a:rPr>
              <a:t>e valor médio de 3€/Kg para a farinha </a:t>
            </a:r>
            <a:r>
              <a:rPr lang="pt-PT" sz="1600" dirty="0" smtClean="0">
                <a:solidFill>
                  <a:schemeClr val="bg1"/>
                </a:solidFill>
                <a:sym typeface="Wingdings"/>
              </a:rPr>
              <a:t> </a:t>
            </a:r>
            <a:r>
              <a:rPr lang="pt-PT" sz="1600" b="1" dirty="0" smtClean="0">
                <a:solidFill>
                  <a:schemeClr val="bg1"/>
                </a:solidFill>
                <a:sym typeface="Wingdings"/>
              </a:rPr>
              <a:t>3,75M€</a:t>
            </a:r>
            <a:endParaRPr lang="pt-PT" sz="1600" b="1" dirty="0" smtClean="0">
              <a:solidFill>
                <a:schemeClr val="bg1"/>
              </a:solidFill>
            </a:endParaRPr>
          </a:p>
        </p:txBody>
      </p:sp>
      <p:sp>
        <p:nvSpPr>
          <p:cNvPr id="21" name="Right Arrow 20"/>
          <p:cNvSpPr/>
          <p:nvPr/>
        </p:nvSpPr>
        <p:spPr>
          <a:xfrm>
            <a:off x="3106603" y="4473282"/>
            <a:ext cx="291470" cy="270642"/>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22" name="Right Arrow 21"/>
          <p:cNvSpPr/>
          <p:nvPr/>
        </p:nvSpPr>
        <p:spPr>
          <a:xfrm>
            <a:off x="5406295" y="4473282"/>
            <a:ext cx="291470" cy="270642"/>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23" name="Rectangle 22"/>
          <p:cNvSpPr/>
          <p:nvPr/>
        </p:nvSpPr>
        <p:spPr>
          <a:xfrm>
            <a:off x="793984" y="5298507"/>
            <a:ext cx="8193203" cy="861155"/>
          </a:xfrm>
          <a:prstGeom prst="rect">
            <a:avLst/>
          </a:prstGeom>
          <a:solidFill>
            <a:srgbClr val="5B5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smtClean="0">
                <a:solidFill>
                  <a:schemeClr val="bg1"/>
                </a:solidFill>
              </a:rPr>
              <a:t>Valor estimado do investimento em equipamento industrial de processamento (100.000 Litros /ano)</a:t>
            </a:r>
          </a:p>
          <a:p>
            <a:pPr algn="ctr"/>
            <a:r>
              <a:rPr lang="pt-PT" sz="2000" b="1" dirty="0" smtClean="0">
                <a:solidFill>
                  <a:schemeClr val="bg1"/>
                </a:solidFill>
              </a:rPr>
              <a:t>2M€</a:t>
            </a:r>
            <a:endParaRPr lang="pt-PT" sz="2400" b="1" dirty="0">
              <a:solidFill>
                <a:schemeClr val="bg1"/>
              </a:solidFill>
            </a:endParaRPr>
          </a:p>
        </p:txBody>
      </p:sp>
    </p:spTree>
    <p:extLst>
      <p:ext uri="{BB962C8B-B14F-4D97-AF65-F5344CB8AC3E}">
        <p14:creationId xmlns:p14="http://schemas.microsoft.com/office/powerpoint/2010/main" val="20910910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95BC4"/>
    </a:accent1>
    <a:accent2>
      <a:srgbClr val="333399"/>
    </a:accent2>
    <a:accent3>
      <a:srgbClr val="FFFFFF"/>
    </a:accent3>
    <a:accent4>
      <a:srgbClr val="000000"/>
    </a:accent4>
    <a:accent5>
      <a:srgbClr val="AAB5DE"/>
    </a:accent5>
    <a:accent6>
      <a:srgbClr val="2D2D8A"/>
    </a:accent6>
    <a:hlink>
      <a:srgbClr val="009999"/>
    </a:hlink>
    <a:folHlink>
      <a:srgbClr val="99CC00"/>
    </a:folHlink>
  </a:clrScheme>
  <a:fontScheme name="Title &amp; Bullets">
    <a:majorFont>
      <a:latin typeface="Helvetica Light"/>
      <a:ea typeface="ヒラギノ角ゴ ProN W3"/>
      <a:cs typeface="ヒラギノ角ゴ ProN W3"/>
    </a:majorFont>
    <a:minorFont>
      <a:latin typeface="Helvetica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6193</TotalTime>
  <Words>1206</Words>
  <Application>Microsoft Macintosh PowerPoint</Application>
  <PresentationFormat>On-screen Show (4:3)</PresentationFormat>
  <Paragraphs>93</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Advantage</vt:lpstr>
      <vt:lpstr>Charis</vt:lpstr>
      <vt:lpstr>The Opportunity</vt:lpstr>
      <vt:lpstr>Who we are?</vt:lpstr>
      <vt:lpstr>Product Examples Competition</vt:lpstr>
      <vt:lpstr>Environment and Business Model</vt:lpstr>
      <vt:lpstr>Desafios</vt:lpstr>
      <vt:lpstr>Oportunidade</vt:lpstr>
      <vt:lpstr>The Process</vt:lpstr>
      <vt:lpstr>Business case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Opção Biológica</dc:title>
  <dc:creator>António Vieira</dc:creator>
  <cp:lastModifiedBy>António Vieira</cp:lastModifiedBy>
  <cp:revision>96</cp:revision>
  <cp:lastPrinted>2015-01-31T18:12:13Z</cp:lastPrinted>
  <dcterms:created xsi:type="dcterms:W3CDTF">2014-08-14T16:14:27Z</dcterms:created>
  <dcterms:modified xsi:type="dcterms:W3CDTF">2015-01-31T18:17:47Z</dcterms:modified>
</cp:coreProperties>
</file>